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56"/>
  </p:notesMasterIdLst>
  <p:handoutMasterIdLst>
    <p:handoutMasterId r:id="rId57"/>
  </p:handoutMasterIdLst>
  <p:sldIdLst>
    <p:sldId id="479" r:id="rId3"/>
    <p:sldId id="605" r:id="rId4"/>
    <p:sldId id="566" r:id="rId5"/>
    <p:sldId id="398" r:id="rId6"/>
    <p:sldId id="449" r:id="rId7"/>
    <p:sldId id="589" r:id="rId8"/>
    <p:sldId id="590" r:id="rId9"/>
    <p:sldId id="480" r:id="rId10"/>
    <p:sldId id="481" r:id="rId11"/>
    <p:sldId id="554" r:id="rId12"/>
    <p:sldId id="482" r:id="rId13"/>
    <p:sldId id="483" r:id="rId14"/>
    <p:sldId id="484" r:id="rId15"/>
    <p:sldId id="555" r:id="rId16"/>
    <p:sldId id="557" r:id="rId17"/>
    <p:sldId id="556" r:id="rId18"/>
    <p:sldId id="485" r:id="rId19"/>
    <p:sldId id="558" r:id="rId20"/>
    <p:sldId id="486" r:id="rId21"/>
    <p:sldId id="487" r:id="rId22"/>
    <p:sldId id="559" r:id="rId23"/>
    <p:sldId id="560" r:id="rId24"/>
    <p:sldId id="591" r:id="rId25"/>
    <p:sldId id="488" r:id="rId26"/>
    <p:sldId id="489" r:id="rId27"/>
    <p:sldId id="592" r:id="rId28"/>
    <p:sldId id="490" r:id="rId29"/>
    <p:sldId id="491" r:id="rId30"/>
    <p:sldId id="492" r:id="rId31"/>
    <p:sldId id="494" r:id="rId32"/>
    <p:sldId id="435" r:id="rId33"/>
    <p:sldId id="495" r:id="rId34"/>
    <p:sldId id="563" r:id="rId35"/>
    <p:sldId id="496" r:id="rId36"/>
    <p:sldId id="564" r:id="rId37"/>
    <p:sldId id="497" r:id="rId38"/>
    <p:sldId id="498" r:id="rId39"/>
    <p:sldId id="499" r:id="rId40"/>
    <p:sldId id="436" r:id="rId41"/>
    <p:sldId id="501" r:id="rId42"/>
    <p:sldId id="502" r:id="rId43"/>
    <p:sldId id="601" r:id="rId44"/>
    <p:sldId id="503" r:id="rId45"/>
    <p:sldId id="505" r:id="rId46"/>
    <p:sldId id="504" r:id="rId47"/>
    <p:sldId id="506" r:id="rId48"/>
    <p:sldId id="508" r:id="rId49"/>
    <p:sldId id="509" r:id="rId50"/>
    <p:sldId id="565" r:id="rId51"/>
    <p:sldId id="511" r:id="rId52"/>
    <p:sldId id="510" r:id="rId53"/>
    <p:sldId id="512" r:id="rId54"/>
    <p:sldId id="604" r:id="rId5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0">
          <p15:clr>
            <a:srgbClr val="A4A3A4"/>
          </p15:clr>
        </p15:guide>
        <p15:guide id="2" pos="28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9900"/>
    <a:srgbClr val="0000FF"/>
    <a:srgbClr val="CCCCFF"/>
    <a:srgbClr val="3333FF"/>
    <a:srgbClr val="ACF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3739" autoAdjust="0"/>
  </p:normalViewPr>
  <p:slideViewPr>
    <p:cSldViewPr>
      <p:cViewPr varScale="1">
        <p:scale>
          <a:sx n="87" d="100"/>
          <a:sy n="87" d="100"/>
        </p:scale>
        <p:origin x="1002" y="54"/>
      </p:cViewPr>
      <p:guideLst>
        <p:guide orient="horz" pos="2250"/>
        <p:guide pos="2884"/>
      </p:guideLst>
    </p:cSldViewPr>
  </p:slideViewPr>
  <p:outlineViewPr>
    <p:cViewPr>
      <p:scale>
        <a:sx n="33" d="100"/>
        <a:sy n="33" d="100"/>
      </p:scale>
      <p:origin x="0" y="4256"/>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90" d="100"/>
          <a:sy n="90" d="100"/>
        </p:scale>
        <p:origin x="37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17#LCD Average Price</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Average Price</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Sheet1!$A$2:$A$21</c:f>
              <c:numCache>
                <c:formatCode>General</c:formatCode>
                <c:ptCount val="20"/>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pt idx="14">
                  <c:v>2017</c:v>
                </c:pt>
                <c:pt idx="15">
                  <c:v>2018</c:v>
                </c:pt>
                <c:pt idx="16">
                  <c:v>2019</c:v>
                </c:pt>
                <c:pt idx="17">
                  <c:v>2020</c:v>
                </c:pt>
                <c:pt idx="18">
                  <c:v>2021</c:v>
                </c:pt>
                <c:pt idx="19">
                  <c:v>2022</c:v>
                </c:pt>
              </c:numCache>
            </c:numRef>
          </c:cat>
          <c:val>
            <c:numRef>
              <c:f>Sheet1!$B$2:$B$21</c:f>
              <c:numCache>
                <c:formatCode>\$#,##0_);[Red]\(\$#,##0\)</c:formatCode>
                <c:ptCount val="20"/>
                <c:pt idx="0">
                  <c:v>1000</c:v>
                </c:pt>
                <c:pt idx="1">
                  <c:v>750</c:v>
                </c:pt>
                <c:pt idx="2">
                  <c:v>500</c:v>
                </c:pt>
                <c:pt idx="3">
                  <c:v>375</c:v>
                </c:pt>
                <c:pt idx="4">
                  <c:v>300</c:v>
                </c:pt>
                <c:pt idx="5">
                  <c:v>250</c:v>
                </c:pt>
                <c:pt idx="6">
                  <c:v>200</c:v>
                </c:pt>
                <c:pt idx="7">
                  <c:v>167</c:v>
                </c:pt>
                <c:pt idx="8">
                  <c:v>150</c:v>
                </c:pt>
                <c:pt idx="9">
                  <c:v>133</c:v>
                </c:pt>
                <c:pt idx="10">
                  <c:v>100</c:v>
                </c:pt>
                <c:pt idx="11">
                  <c:v>83</c:v>
                </c:pt>
                <c:pt idx="12">
                  <c:v>75</c:v>
                </c:pt>
                <c:pt idx="13">
                  <c:v>66</c:v>
                </c:pt>
                <c:pt idx="14">
                  <c:v>50</c:v>
                </c:pt>
                <c:pt idx="15">
                  <c:v>42</c:v>
                </c:pt>
                <c:pt idx="16">
                  <c:v>30</c:v>
                </c:pt>
                <c:pt idx="17">
                  <c:v>25</c:v>
                </c:pt>
                <c:pt idx="18">
                  <c:v>20</c:v>
                </c:pt>
                <c:pt idx="19">
                  <c:v>16</c:v>
                </c:pt>
              </c:numCache>
            </c:numRef>
          </c:val>
          <c:smooth val="0"/>
          <c:extLst>
            <c:ext xmlns:c16="http://schemas.microsoft.com/office/drawing/2014/chart" uri="{C3380CC4-5D6E-409C-BE32-E72D297353CC}">
              <c16:uniqueId val="{00000000-FA90-4AC1-A9B1-8BCC529DDD5C}"/>
            </c:ext>
          </c:extLst>
        </c:ser>
        <c:dLbls>
          <c:dLblPos val="ctr"/>
          <c:showLegendKey val="0"/>
          <c:showVal val="1"/>
          <c:showCatName val="0"/>
          <c:showSerName val="0"/>
          <c:showPercent val="0"/>
          <c:showBubbleSize val="0"/>
        </c:dLbls>
        <c:smooth val="0"/>
        <c:axId val="846678624"/>
        <c:axId val="846674048"/>
      </c:lineChart>
      <c:catAx>
        <c:axId val="846678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846674048"/>
        <c:crosses val="autoZero"/>
        <c:auto val="1"/>
        <c:lblAlgn val="ctr"/>
        <c:lblOffset val="100"/>
        <c:noMultiLvlLbl val="0"/>
      </c:catAx>
      <c:valAx>
        <c:axId val="846674048"/>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crossAx val="846678624"/>
        <c:crosses val="autoZero"/>
        <c:crossBetween val="between"/>
      </c:valAx>
      <c:spPr>
        <a:noFill/>
        <a:ln>
          <a:noFill/>
        </a:ln>
        <a:effectLst/>
      </c:spPr>
    </c:plotArea>
    <c:plotVisOnly val="1"/>
    <c:dispBlanksAs val="gap"/>
    <c:showDLblsOverMax val="0"/>
  </c:chart>
  <c:spPr>
    <a:solidFill>
      <a:schemeClr val="bg1"/>
    </a:solidFill>
    <a:ln>
      <a:noFill/>
    </a:ln>
    <a:effectLst/>
  </c:spPr>
  <c:txPr>
    <a:bodyPr/>
    <a:lstStyle/>
    <a:p>
      <a:pPr>
        <a:defRPr sz="14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4F702B77-2384-400C-904C-AA2D1D3D0B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819A43BC-0B7F-4FE5-A15B-FCC764E968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F500F9-0DF1-4AA5-9C49-5E251A3FACA0}" type="datetimeFigureOut">
              <a:rPr lang="zh-CN" altLang="en-US" smtClean="0"/>
              <a:t>2025/10/29</a:t>
            </a:fld>
            <a:endParaRPr lang="zh-CN" altLang="en-US"/>
          </a:p>
        </p:txBody>
      </p:sp>
      <p:sp>
        <p:nvSpPr>
          <p:cNvPr id="4" name="页脚占位符 3">
            <a:extLst>
              <a:ext uri="{FF2B5EF4-FFF2-40B4-BE49-F238E27FC236}">
                <a16:creationId xmlns:a16="http://schemas.microsoft.com/office/drawing/2014/main" id="{ED0103F8-2B73-47FB-BFD0-E8DB3F9CD7B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DB65990-B766-468C-955E-C4E2739AE7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3A46A0-6C02-4321-8AAD-D7CAB193A90E}" type="slidenum">
              <a:rPr lang="zh-CN" altLang="en-US" smtClean="0"/>
              <a:t>‹#›</a:t>
            </a:fld>
            <a:endParaRPr lang="zh-CN" altLang="en-US"/>
          </a:p>
        </p:txBody>
      </p:sp>
    </p:spTree>
    <p:extLst>
      <p:ext uri="{BB962C8B-B14F-4D97-AF65-F5344CB8AC3E}">
        <p14:creationId xmlns:p14="http://schemas.microsoft.com/office/powerpoint/2010/main" val="266131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6F333-199A-4411-9046-68080B6921D8}" type="datetimeFigureOut">
              <a:rPr lang="zh-CN" altLang="en-US" smtClean="0"/>
              <a:t>2025/10/29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EAC48D-A48C-4DDB-8E59-349C170946C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12A6EA-494D-4A2D-85A4-52EAB07446F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Text Box 86"/>
          <p:cNvSpPr txBox="1">
            <a:spLocks noChangeArrowheads="1"/>
          </p:cNvSpPr>
          <p:nvPr/>
        </p:nvSpPr>
        <p:spPr bwMode="auto">
          <a:xfrm>
            <a:off x="3348992" y="5301208"/>
            <a:ext cx="2446015" cy="1064859"/>
          </a:xfrm>
          <a:prstGeom prst="rect">
            <a:avLst/>
          </a:prstGeom>
          <a:noFill/>
          <a:ln w="9525" algn="ctr">
            <a:noFill/>
            <a:miter lim="800000"/>
          </a:ln>
          <a:effectLst/>
        </p:spPr>
        <p:txBody>
          <a:bodyPr wrap="square" lIns="79200" tIns="39600" rIns="79200" bIns="39600">
            <a:spAutoFit/>
          </a:bodyPr>
          <a:lstStyle/>
          <a:p>
            <a:pPr algn="ctr" defTabSz="801370">
              <a:defRPr/>
            </a:pPr>
            <a:r>
              <a:rPr lang="zh-CN" altLang="en-US" sz="3200" b="1" dirty="0">
                <a:solidFill>
                  <a:schemeClr val="tx1"/>
                </a:solidFill>
                <a:latin typeface="FrutigerNext LT Regular" pitchFamily="34" charset="0"/>
                <a:ea typeface="宋体" panose="02010600030101010101" pitchFamily="2" charset="-122"/>
              </a:rPr>
              <a:t>艾浩军</a:t>
            </a:r>
            <a:endParaRPr lang="en-US" altLang="zh-CN" sz="3200" b="1" dirty="0">
              <a:solidFill>
                <a:schemeClr val="tx1"/>
              </a:solidFill>
              <a:latin typeface="FrutigerNext LT Regular" pitchFamily="34" charset="0"/>
              <a:ea typeface="宋体" panose="02010600030101010101" pitchFamily="2" charset="-122"/>
            </a:endParaRPr>
          </a:p>
          <a:p>
            <a:pPr algn="ctr" defTabSz="801370">
              <a:defRPr/>
            </a:pPr>
            <a:r>
              <a:rPr lang="zh-CN" altLang="en-US" sz="3200" b="1" dirty="0">
                <a:solidFill>
                  <a:schemeClr val="tx1"/>
                </a:solidFill>
                <a:latin typeface="FrutigerNext LT Regular" pitchFamily="34" charset="0"/>
                <a:ea typeface="宋体" panose="02010600030101010101" pitchFamily="2" charset="-122"/>
              </a:rPr>
              <a:t>武汉大学</a:t>
            </a:r>
            <a:endParaRPr lang="en-US" altLang="zh-CN" sz="3200" dirty="0">
              <a:solidFill>
                <a:schemeClr val="tx1"/>
              </a:solidFill>
              <a:latin typeface="Arial" panose="020B0604020202020204" pitchFamily="34" charset="0"/>
            </a:endParaRPr>
          </a:p>
        </p:txBody>
      </p:sp>
      <p:sp>
        <p:nvSpPr>
          <p:cNvPr id="44111" name="Rectangle 79"/>
          <p:cNvSpPr>
            <a:spLocks noGrp="1" noChangeArrowheads="1"/>
          </p:cNvSpPr>
          <p:nvPr>
            <p:ph type="ctrTitle"/>
          </p:nvPr>
        </p:nvSpPr>
        <p:spPr>
          <a:xfrm>
            <a:off x="390525" y="2205045"/>
            <a:ext cx="6629400" cy="803276"/>
          </a:xfrm>
        </p:spPr>
        <p:txBody>
          <a:bodyPr/>
          <a:lstStyle>
            <a:lvl1pPr>
              <a:defRPr sz="3200" b="0">
                <a:latin typeface="Arial" panose="020B0604020202020204" pitchFamily="34" charset="0"/>
                <a:ea typeface="宋体" panose="02010600030101010101" pitchFamily="2" charset="-122"/>
              </a:defRPr>
            </a:lvl1pPr>
          </a:lstStyle>
          <a:p>
            <a:r>
              <a:rPr lang="zh-CN" altLang="en-US"/>
              <a:t>单击此处编辑母版标题样式</a:t>
            </a:r>
            <a:endParaRPr lang="en-US" altLang="zh-CN"/>
          </a:p>
        </p:txBody>
      </p:sp>
      <p:sp>
        <p:nvSpPr>
          <p:cNvPr id="44112" name="Rectangle 80"/>
          <p:cNvSpPr>
            <a:spLocks noGrp="1" noChangeArrowheads="1"/>
          </p:cNvSpPr>
          <p:nvPr>
            <p:ph type="subTitle" idx="1"/>
          </p:nvPr>
        </p:nvSpPr>
        <p:spPr>
          <a:xfrm>
            <a:off x="2339752" y="3083362"/>
            <a:ext cx="6400800" cy="609600"/>
          </a:xfrm>
        </p:spPr>
        <p:txBody>
          <a:bodyPr/>
          <a:lstStyle>
            <a:lvl1pPr marL="0" indent="0">
              <a:buFontTx/>
              <a:buNone/>
              <a:defRPr sz="2400" b="0">
                <a:latin typeface="微软雅黑" panose="020B0503020204020204" pitchFamily="34" charset="-122"/>
              </a:defRPr>
            </a:lvl1pPr>
          </a:lstStyle>
          <a:p>
            <a:r>
              <a:rPr lang="zh-CN" altLang="en-US" dirty="0"/>
              <a:t>单击此处编辑母版副标题样式</a:t>
            </a:r>
          </a:p>
        </p:txBody>
      </p:sp>
      <p:sp>
        <p:nvSpPr>
          <p:cNvPr id="13" name="TextBox 12"/>
          <p:cNvSpPr txBox="1"/>
          <p:nvPr userDrawn="1"/>
        </p:nvSpPr>
        <p:spPr>
          <a:xfrm>
            <a:off x="144016" y="145440"/>
            <a:ext cx="8892480" cy="1354217"/>
          </a:xfrm>
          <a:prstGeom prst="rect">
            <a:avLst/>
          </a:prstGeom>
          <a:solidFill>
            <a:srgbClr val="009900"/>
          </a:solidFill>
        </p:spPr>
        <p:txBody>
          <a:bodyPr wrap="square" rtlCol="0">
            <a:spAutoFit/>
          </a:bodyPr>
          <a:lstStyle/>
          <a:p>
            <a:r>
              <a:rPr lang="zh-CN" altLang="en-US" dirty="0">
                <a:solidFill>
                  <a:schemeClr val="bg1"/>
                </a:solidFill>
              </a:rPr>
              <a:t>      </a:t>
            </a:r>
            <a:endParaRPr lang="en-US" altLang="zh-CN" baseline="0" dirty="0">
              <a:solidFill>
                <a:schemeClr val="bg1"/>
              </a:solidFill>
            </a:endParaRPr>
          </a:p>
          <a:p>
            <a:pPr algn="l"/>
            <a:r>
              <a:rPr lang="zh-CN" altLang="en-US" sz="3200" baseline="0" dirty="0">
                <a:solidFill>
                  <a:schemeClr val="bg1"/>
                </a:solidFill>
              </a:rPr>
              <a:t>                                      </a:t>
            </a:r>
            <a:endParaRPr lang="en-US" altLang="zh-CN" sz="3200" baseline="0" dirty="0">
              <a:solidFill>
                <a:schemeClr val="bg1"/>
              </a:solidFill>
            </a:endParaRPr>
          </a:p>
          <a:p>
            <a:pPr algn="l"/>
            <a:r>
              <a:rPr lang="zh-CN" altLang="en-US" sz="3200" baseline="0" dirty="0">
                <a:solidFill>
                  <a:schemeClr val="bg1"/>
                </a:solidFill>
              </a:rPr>
              <a:t>                    </a:t>
            </a:r>
            <a:endParaRPr lang="en-US" altLang="zh-CN" sz="2000" b="1" baseline="0" dirty="0">
              <a:solidFill>
                <a:schemeClr val="bg1"/>
              </a:solidFill>
              <a:latin typeface="华文新魏" pitchFamily="2" charset="-122"/>
              <a:ea typeface="华文新魏"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AFD6CA15-1BB4-4889-8388-2C55BD212C5E}" type="slidenum">
              <a:rPr lang="zh-CN" altLang="en-US"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26200" y="188917"/>
            <a:ext cx="1962150" cy="57499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9750" y="188917"/>
            <a:ext cx="5734050" cy="5749925"/>
          </a:xfrm>
        </p:spPr>
        <p:txBody>
          <a:bodyPr vert="eaVert"/>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85F65735-6559-4B12-89E6-1DACF51807EC}" type="slidenum">
              <a:rPr lang="zh-CN" altLang="en-US"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6" name="图片 5" descr="PPT内页副本.jpg"/>
          <p:cNvPicPr>
            <a:picLocks noChangeAspect="1"/>
          </p:cNvPicPr>
          <p:nvPr userDrawn="1"/>
        </p:nvPicPr>
        <p:blipFill>
          <a:blip r:embed="rId2" cstate="print"/>
          <a:srcRect t="96893" r="39999"/>
          <a:stretch>
            <a:fillRect/>
          </a:stretch>
        </p:blipFill>
        <p:spPr bwMode="auto">
          <a:xfrm>
            <a:off x="8" y="6619880"/>
            <a:ext cx="6169025" cy="239713"/>
          </a:xfrm>
          <a:prstGeom prst="rect">
            <a:avLst/>
          </a:prstGeom>
          <a:noFill/>
          <a:ln w="9525">
            <a:noFill/>
            <a:miter lim="800000"/>
            <a:headEnd/>
            <a:tailEnd/>
          </a:ln>
        </p:spPr>
      </p:pic>
      <p:sp>
        <p:nvSpPr>
          <p:cNvPr id="23" name="标题 22"/>
          <p:cNvSpPr>
            <a:spLocks noGrp="1"/>
          </p:cNvSpPr>
          <p:nvPr>
            <p:ph type="title"/>
          </p:nvPr>
        </p:nvSpPr>
        <p:spPr>
          <a:xfrm>
            <a:off x="179647" y="260066"/>
            <a:ext cx="7929349" cy="375408"/>
          </a:xfrm>
        </p:spPr>
        <p:txBody>
          <a:bodyPr/>
          <a:lstStyle>
            <a:lvl1pPr algn="l" rtl="0" fontAlgn="base">
              <a:spcBef>
                <a:spcPct val="0"/>
              </a:spcBef>
              <a:spcAft>
                <a:spcPct val="0"/>
              </a:spcAft>
              <a:defRPr lang="zh-CN" altLang="en-US" sz="2400" b="1" kern="1200" dirty="0">
                <a:solidFill>
                  <a:srgbClr val="0000F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11" name="内容占位符 10"/>
          <p:cNvSpPr>
            <a:spLocks noGrp="1"/>
          </p:cNvSpPr>
          <p:nvPr>
            <p:ph sz="quarter" idx="10"/>
          </p:nvPr>
        </p:nvSpPr>
        <p:spPr>
          <a:xfrm>
            <a:off x="1531300" y="1669312"/>
            <a:ext cx="6081417" cy="3934046"/>
          </a:xfrm>
          <a:ln>
            <a:noFill/>
          </a:ln>
        </p:spPr>
        <p:style>
          <a:lnRef idx="1">
            <a:schemeClr val="accent1"/>
          </a:lnRef>
          <a:fillRef idx="2">
            <a:schemeClr val="accent1"/>
          </a:fillRef>
          <a:effectRef idx="1">
            <a:schemeClr val="accent1"/>
          </a:effectRef>
          <a:fontRef idx="none"/>
        </p:style>
        <p:txBody>
          <a:bodyPr/>
          <a:lstStyle>
            <a:lvl1pPr>
              <a:defRPr sz="3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latin typeface="微软雅黑" panose="020B0503020204020204" pitchFamily="34" charset="-122"/>
                <a:ea typeface="微软雅黑" panose="020B0503020204020204" pitchFamily="34" charset="-122"/>
              </a:defRPr>
            </a:lvl2pPr>
            <a:lvl3pPr>
              <a:defRPr>
                <a:solidFill>
                  <a:schemeClr val="tx1">
                    <a:lumMod val="85000"/>
                    <a:lumOff val="15000"/>
                  </a:schemeClr>
                </a:solidFill>
                <a:latin typeface="微软雅黑" panose="020B0503020204020204" pitchFamily="34" charset="-122"/>
                <a:ea typeface="微软雅黑" panose="020B0503020204020204" pitchFamily="34" charset="-122"/>
              </a:defRPr>
            </a:lvl3pPr>
            <a:lvl4pPr>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9" name="图片 8" descr="logo_whu.GIF"/>
          <p:cNvPicPr>
            <a:picLocks noChangeAspect="1"/>
          </p:cNvPicPr>
          <p:nvPr userDrawn="1"/>
        </p:nvPicPr>
        <p:blipFill>
          <a:blip r:embed="rId3" cstate="print"/>
          <a:srcRect/>
          <a:stretch>
            <a:fillRect/>
          </a:stretch>
        </p:blipFill>
        <p:spPr>
          <a:xfrm>
            <a:off x="8388207" y="260353"/>
            <a:ext cx="464024" cy="464024"/>
          </a:xfrm>
          <a:prstGeom prst="rect">
            <a:avLst/>
          </a:prstGeom>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3955"/>
            <a:ext cx="9144000" cy="4514045"/>
          </a:xfrm>
          <a:prstGeom prst="rect">
            <a:avLst/>
          </a:prstGeom>
        </p:spPr>
      </p:pic>
      <p:sp>
        <p:nvSpPr>
          <p:cNvPr id="2" name="Title 1"/>
          <p:cNvSpPr>
            <a:spLocks noGrp="1"/>
          </p:cNvSpPr>
          <p:nvPr>
            <p:ph type="ctrTitle"/>
          </p:nvPr>
        </p:nvSpPr>
        <p:spPr>
          <a:xfrm>
            <a:off x="685800" y="3310966"/>
            <a:ext cx="7772400" cy="1552374"/>
          </a:xfrm>
        </p:spPr>
        <p:txBody>
          <a:bodyPr anchor="b">
            <a:normAutofit/>
          </a:bodyPr>
          <a:lstStyle>
            <a:lvl1pPr algn="ctr">
              <a:defRPr sz="4400">
                <a:solidFill>
                  <a:schemeClr val="bg1"/>
                </a:solidFill>
                <a:effectLst>
                  <a:outerShdw blurRad="38100" dist="38100" dir="2700000" algn="tl">
                    <a:srgbClr val="000000">
                      <a:alpha val="43137"/>
                    </a:srgbClr>
                  </a:outerShdw>
                </a:effectLst>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685800" y="5116002"/>
            <a:ext cx="7772400" cy="1103826"/>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4" name="Date Placeholder 3"/>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9920F8-004D-4955-8A5A-05F9317C9201}" type="slidenum">
              <a:rPr lang="zh-CN" altLang="en-US" smtClean="0"/>
              <a:t>‹#›</a:t>
            </a:fld>
            <a:endParaRPr lang="zh-CN" altLang="en-US"/>
          </a:p>
        </p:txBody>
      </p:sp>
      <p:cxnSp>
        <p:nvCxnSpPr>
          <p:cNvPr id="8" name="直接连接符 7"/>
          <p:cNvCxnSpPr/>
          <p:nvPr/>
        </p:nvCxnSpPr>
        <p:spPr>
          <a:xfrm>
            <a:off x="637775" y="4989670"/>
            <a:ext cx="7868450" cy="0"/>
          </a:xfrm>
          <a:prstGeom prst="line">
            <a:avLst/>
          </a:prstGeom>
          <a:ln>
            <a:solidFill>
              <a:srgbClr val="FEFDF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4273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3603494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2089936"/>
            <a:ext cx="7886700" cy="1266747"/>
          </a:xfrm>
        </p:spPr>
        <p:txBody>
          <a:bodyPr anchor="b">
            <a:normAutofit/>
          </a:bodyPr>
          <a:lstStyle>
            <a:lvl1pPr algn="ctr">
              <a:defRPr sz="4000">
                <a:solidFill>
                  <a:schemeClr val="accent1"/>
                </a:solidFill>
              </a:defRPr>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732527"/>
            <a:ext cx="7886700" cy="654922"/>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normAutofit/>
          </a:bodyPr>
          <a:lstStyle/>
          <a:p>
            <a:fld id="{CDA07C52-2F9F-4FBE-8CEB-3501FF7CEC60}" type="datetimeFigureOut">
              <a:rPr lang="zh-CN" altLang="en-US" smtClean="0"/>
              <a:t>2025/10/29</a:t>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2F9920F8-004D-4955-8A5A-05F9317C9201}" type="slidenum">
              <a:rPr lang="zh-CN" altLang="en-US" smtClean="0"/>
              <a:t>‹#›</a:t>
            </a:fld>
            <a:endParaRPr lang="zh-CN" altLang="en-US"/>
          </a:p>
        </p:txBody>
      </p:sp>
      <p:sp>
        <p:nvSpPr>
          <p:cNvPr id="7" name="任意多边形 6"/>
          <p:cNvSpPr/>
          <p:nvPr/>
        </p:nvSpPr>
        <p:spPr>
          <a:xfrm>
            <a:off x="767637" y="3473418"/>
            <a:ext cx="7608725" cy="113193"/>
          </a:xfrm>
          <a:custGeom>
            <a:avLst/>
            <a:gdLst>
              <a:gd name="connsiteX0" fmla="*/ 0 w 4373696"/>
              <a:gd name="connsiteY0" fmla="*/ 330521 h 341538"/>
              <a:gd name="connsiteX1" fmla="*/ 374574 w 4373696"/>
              <a:gd name="connsiteY1" fmla="*/ 15 h 341538"/>
              <a:gd name="connsiteX2" fmla="*/ 738130 w 4373696"/>
              <a:gd name="connsiteY2" fmla="*/ 341538 h 341538"/>
              <a:gd name="connsiteX3" fmla="*/ 1101687 w 4373696"/>
              <a:gd name="connsiteY3" fmla="*/ 15 h 341538"/>
              <a:gd name="connsiteX4" fmla="*/ 1465243 w 4373696"/>
              <a:gd name="connsiteY4" fmla="*/ 341538 h 341538"/>
              <a:gd name="connsiteX5" fmla="*/ 1828800 w 4373696"/>
              <a:gd name="connsiteY5" fmla="*/ 15 h 341538"/>
              <a:gd name="connsiteX6" fmla="*/ 2192357 w 4373696"/>
              <a:gd name="connsiteY6" fmla="*/ 330521 h 341538"/>
              <a:gd name="connsiteX7" fmla="*/ 2555913 w 4373696"/>
              <a:gd name="connsiteY7" fmla="*/ 15 h 341538"/>
              <a:gd name="connsiteX8" fmla="*/ 2919470 w 4373696"/>
              <a:gd name="connsiteY8" fmla="*/ 330521 h 341538"/>
              <a:gd name="connsiteX9" fmla="*/ 3283027 w 4373696"/>
              <a:gd name="connsiteY9" fmla="*/ 15 h 341538"/>
              <a:gd name="connsiteX10" fmla="*/ 3646583 w 4373696"/>
              <a:gd name="connsiteY10" fmla="*/ 341538 h 341538"/>
              <a:gd name="connsiteX11" fmla="*/ 4010140 w 4373696"/>
              <a:gd name="connsiteY11" fmla="*/ 15 h 341538"/>
              <a:gd name="connsiteX12" fmla="*/ 4373696 w 4373696"/>
              <a:gd name="connsiteY12" fmla="*/ 341538 h 341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3696" h="341538">
                <a:moveTo>
                  <a:pt x="0" y="330521"/>
                </a:moveTo>
                <a:cubicBezTo>
                  <a:pt x="125776" y="164350"/>
                  <a:pt x="251552" y="-1821"/>
                  <a:pt x="374574" y="15"/>
                </a:cubicBezTo>
                <a:cubicBezTo>
                  <a:pt x="497596" y="1851"/>
                  <a:pt x="616945" y="341538"/>
                  <a:pt x="738130" y="341538"/>
                </a:cubicBezTo>
                <a:cubicBezTo>
                  <a:pt x="859315" y="341538"/>
                  <a:pt x="980502" y="15"/>
                  <a:pt x="1101687" y="15"/>
                </a:cubicBezTo>
                <a:cubicBezTo>
                  <a:pt x="1222872" y="15"/>
                  <a:pt x="1344058" y="341538"/>
                  <a:pt x="1465243" y="341538"/>
                </a:cubicBezTo>
                <a:cubicBezTo>
                  <a:pt x="1586428" y="341538"/>
                  <a:pt x="1707614" y="1851"/>
                  <a:pt x="1828800" y="15"/>
                </a:cubicBezTo>
                <a:cubicBezTo>
                  <a:pt x="1949986" y="-1821"/>
                  <a:pt x="2071172" y="330521"/>
                  <a:pt x="2192357" y="330521"/>
                </a:cubicBezTo>
                <a:cubicBezTo>
                  <a:pt x="2313542" y="330521"/>
                  <a:pt x="2434728" y="15"/>
                  <a:pt x="2555913" y="15"/>
                </a:cubicBezTo>
                <a:cubicBezTo>
                  <a:pt x="2677098" y="15"/>
                  <a:pt x="2798284" y="330521"/>
                  <a:pt x="2919470" y="330521"/>
                </a:cubicBezTo>
                <a:cubicBezTo>
                  <a:pt x="3040656" y="330521"/>
                  <a:pt x="3161842" y="-1821"/>
                  <a:pt x="3283027" y="15"/>
                </a:cubicBezTo>
                <a:cubicBezTo>
                  <a:pt x="3404212" y="1851"/>
                  <a:pt x="3525398" y="341538"/>
                  <a:pt x="3646583" y="341538"/>
                </a:cubicBezTo>
                <a:cubicBezTo>
                  <a:pt x="3767768" y="341538"/>
                  <a:pt x="3888955" y="15"/>
                  <a:pt x="4010140" y="15"/>
                </a:cubicBezTo>
                <a:cubicBezTo>
                  <a:pt x="4131325" y="15"/>
                  <a:pt x="4252510" y="170776"/>
                  <a:pt x="4373696" y="341538"/>
                </a:cubicBezTo>
              </a:path>
            </a:pathLst>
          </a:custGeom>
          <a:no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sz="990"/>
          </a:p>
        </p:txBody>
      </p:sp>
    </p:spTree>
    <p:extLst>
      <p:ext uri="{BB962C8B-B14F-4D97-AF65-F5344CB8AC3E}">
        <p14:creationId xmlns:p14="http://schemas.microsoft.com/office/powerpoint/2010/main" val="8889288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2704563"/>
            <a:ext cx="3886200" cy="34724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29150" y="2704563"/>
            <a:ext cx="3886200" cy="3472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DA07C52-2F9F-4FBE-8CEB-3501FF7CEC60}" type="datetimeFigureOut">
              <a:rPr lang="zh-CN" altLang="en-US" smtClean="0"/>
              <a:t>2025/10/29</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237446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5800" y="146186"/>
            <a:ext cx="7886700" cy="768215"/>
          </a:xfrm>
        </p:spPr>
        <p:txBody>
          <a:bodyPr>
            <a:normAutofit/>
          </a:bodyPr>
          <a:lstStyle>
            <a:lvl1pPr>
              <a:defRPr sz="2400" b="1"/>
            </a:lvl1p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3836815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1657350" y="2160431"/>
            <a:ext cx="5829300" cy="2537138"/>
          </a:xfrm>
        </p:spPr>
        <p:txBody>
          <a:bodyPr>
            <a:normAutofit/>
          </a:bodyPr>
          <a:lstStyle>
            <a:lvl1pPr algn="ctr">
              <a:defRPr sz="6600">
                <a:blipFill>
                  <a:blip r:embed="rId2"/>
                  <a:stretch>
                    <a:fillRect/>
                  </a:stretch>
                </a:blipFill>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2415339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2369344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5605462" cy="476250"/>
          </a:xfrm>
        </p:spPr>
        <p:txBody>
          <a:bodyPr/>
          <a:lstStyle>
            <a:lvl1pPr>
              <a:defRPr>
                <a:solidFill>
                  <a:schemeClr val="tx1"/>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B77B27FB-FFB7-4F74-9727-ECFCEDCD96AA}" type="slidenum">
              <a:rPr lang="zh-CN" altLang="en-US" smtClean="0"/>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1196485"/>
            <a:ext cx="3196800" cy="1600200"/>
          </a:xfrm>
        </p:spPr>
        <p:txBody>
          <a:bodyPr anchor="t" anchorCtr="0">
            <a:normAutofit/>
          </a:bodyPr>
          <a:lstStyle>
            <a:lvl1pPr>
              <a:defRPr sz="3200"/>
            </a:lvl1pPr>
          </a:lstStyle>
          <a:p>
            <a:r>
              <a:rPr lang="zh-CN" altLang="en-US" dirty="0"/>
              <a:t>单击此处编辑标题</a:t>
            </a:r>
          </a:p>
        </p:txBody>
      </p:sp>
      <p:sp>
        <p:nvSpPr>
          <p:cNvPr id="3" name="图片占位符 2"/>
          <p:cNvSpPr>
            <a:spLocks noGrp="1"/>
          </p:cNvSpPr>
          <p:nvPr>
            <p:ph type="pic" idx="1"/>
          </p:nvPr>
        </p:nvSpPr>
        <p:spPr>
          <a:xfrm>
            <a:off x="4014391" y="1218710"/>
            <a:ext cx="4478400" cy="5403600"/>
          </a:xfrm>
        </p:spPr>
        <p:txBody>
          <a:bodyPr>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796685"/>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6616700"/>
            <a:ext cx="2057400" cy="206376"/>
          </a:xfrm>
        </p:spPr>
        <p:txBody>
          <a:bodyPr>
            <a:normAutofit/>
          </a:bodyPr>
          <a:lstStyle/>
          <a:p>
            <a:fld id="{6EF2F5ED-D19D-4097-92A9-D6092B3D6E68}" type="datetimeFigureOut">
              <a:rPr lang="zh-CN" altLang="en-US" smtClean="0"/>
              <a:t>2025/10/29</a:t>
            </a:fld>
            <a:endParaRPr lang="zh-CN" altLang="en-US"/>
          </a:p>
        </p:txBody>
      </p:sp>
      <p:sp>
        <p:nvSpPr>
          <p:cNvPr id="6" name="页脚占位符 5"/>
          <p:cNvSpPr>
            <a:spLocks noGrp="1"/>
          </p:cNvSpPr>
          <p:nvPr>
            <p:ph type="ftr" sz="quarter" idx="11"/>
          </p:nvPr>
        </p:nvSpPr>
        <p:spPr>
          <a:xfrm>
            <a:off x="3028950" y="6616700"/>
            <a:ext cx="3086100" cy="206376"/>
          </a:xfrm>
        </p:spPr>
        <p:txBody>
          <a:bodyPr>
            <a:normAutofit/>
          </a:bodyPr>
          <a:lstStyle/>
          <a:p>
            <a:endParaRPr lang="zh-CN" altLang="en-US"/>
          </a:p>
        </p:txBody>
      </p:sp>
      <p:sp>
        <p:nvSpPr>
          <p:cNvPr id="7" name="灯片编号占位符 6"/>
          <p:cNvSpPr>
            <a:spLocks noGrp="1"/>
          </p:cNvSpPr>
          <p:nvPr>
            <p:ph type="sldNum" sz="quarter" idx="12"/>
          </p:nvPr>
        </p:nvSpPr>
        <p:spPr>
          <a:xfrm>
            <a:off x="6457950" y="6616700"/>
            <a:ext cx="2057400" cy="206376"/>
          </a:xfrm>
        </p:spPr>
        <p:txBody>
          <a:bodyPr>
            <a:normAutofit/>
          </a:bodyPr>
          <a:lstStyle/>
          <a:p>
            <a:fld id="{A7AAEAA2-D029-4D23-B6D5-DE004B8B3ED2}" type="slidenum">
              <a:rPr lang="zh-CN" altLang="en-US" smtClean="0"/>
              <a:t>‹#›</a:t>
            </a:fld>
            <a:endParaRPr lang="zh-CN" altLang="en-US"/>
          </a:p>
        </p:txBody>
      </p:sp>
    </p:spTree>
    <p:extLst>
      <p:ext uri="{BB962C8B-B14F-4D97-AF65-F5344CB8AC3E}">
        <p14:creationId xmlns:p14="http://schemas.microsoft.com/office/powerpoint/2010/main" val="8561910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1378039"/>
            <a:ext cx="1971675" cy="47989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78039"/>
            <a:ext cx="5800725" cy="479892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DA07C52-2F9F-4FBE-8CEB-3501FF7CEC60}" type="datetimeFigureOut">
              <a:rPr lang="zh-CN" altLang="en-US" smtClean="0"/>
              <a:t>2025/10/29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11784818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1EC61D3F-34E9-4F9D-84A2-72367D9F9A68}" type="datetimeFigureOut">
              <a:rPr lang="zh-CN" altLang="en-US" smtClean="0"/>
              <a:t>2025/10/29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254DC01-BD11-43BE-8FE9-19C0CFD26E47}" type="slidenum">
              <a:rPr lang="zh-CN" altLang="en-US" smtClean="0"/>
              <a:t>‹#›</a:t>
            </a:fld>
            <a:endParaRPr lang="zh-CN" altLang="en-US"/>
          </a:p>
        </p:txBody>
      </p:sp>
      <p:sp>
        <p:nvSpPr>
          <p:cNvPr id="6" name="内容占位符 5"/>
          <p:cNvSpPr>
            <a:spLocks noGrp="1"/>
          </p:cNvSpPr>
          <p:nvPr>
            <p:ph sz="quarter" idx="13"/>
          </p:nvPr>
        </p:nvSpPr>
        <p:spPr>
          <a:xfrm>
            <a:off x="628650" y="1996225"/>
            <a:ext cx="7886700" cy="4263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0499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9"/>
            <a:ext cx="7772400" cy="1362076"/>
          </a:xfr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6B5C2DE2-0228-46C0-92D7-08BB9BAAC18B}" type="slidenum">
              <a:rPr lang="zh-CN" altLang="en-US"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1" y="1196981"/>
            <a:ext cx="3848100" cy="4741864"/>
          </a:xfrm>
        </p:spPr>
        <p:txBody>
          <a:bodyPr/>
          <a:lstStyle>
            <a:lvl1pPr>
              <a:defRPr sz="2800"/>
            </a:lvl1pPr>
            <a:lvl2pPr>
              <a:defRPr sz="2400"/>
            </a:lvl2pPr>
            <a:lvl3pPr>
              <a:defRPr sz="2000"/>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540250" y="1196981"/>
            <a:ext cx="3848100" cy="4741864"/>
          </a:xfrm>
        </p:spPr>
        <p:txBody>
          <a:bodyPr/>
          <a:lstStyle>
            <a:lvl1pPr>
              <a:defRPr sz="2800"/>
            </a:lvl1pPr>
            <a:lvl2pPr>
              <a:defRPr sz="2400"/>
            </a:lvl2pPr>
            <a:lvl3pPr>
              <a:defRPr sz="2000"/>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31EA377A-67B4-4972-B82F-81A91CE7DDDD}" type="slidenum">
              <a:rPr lang="zh-CN" altLang="en-US"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45"/>
            <a:ext cx="8229600" cy="1143001"/>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5041" y="15351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41" y="2174876"/>
            <a:ext cx="4041775" cy="3951288"/>
          </a:xfrm>
        </p:spPr>
        <p:txBody>
          <a:bodyPr/>
          <a:lstStyle>
            <a:lvl1pPr>
              <a:defRPr sz="2400"/>
            </a:lvl1pPr>
            <a:lvl2pPr>
              <a:defRPr sz="2000"/>
            </a:lvl2pPr>
            <a:lvl3pPr>
              <a:defRPr sz="1800"/>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Rectangle 245"/>
          <p:cNvSpPr>
            <a:spLocks noGrp="1" noChangeArrowheads="1"/>
          </p:cNvSpPr>
          <p:nvPr>
            <p:ph type="ftr" sz="quarter" idx="10"/>
          </p:nvPr>
        </p:nvSpPr>
        <p:spPr/>
        <p:txBody>
          <a:bodyPr/>
          <a:lstStyle>
            <a:lvl1pPr>
              <a:defRPr/>
            </a:lvl1pPr>
          </a:lstStyle>
          <a:p>
            <a:pPr>
              <a:defRPr/>
            </a:pPr>
            <a:endParaRPr lang="en-US" altLang="zh-CN"/>
          </a:p>
        </p:txBody>
      </p:sp>
      <p:sp>
        <p:nvSpPr>
          <p:cNvPr id="8" name="Rectangle 247"/>
          <p:cNvSpPr>
            <a:spLocks noGrp="1" noChangeArrowheads="1"/>
          </p:cNvSpPr>
          <p:nvPr>
            <p:ph type="sldNum" sz="quarter" idx="11"/>
          </p:nvPr>
        </p:nvSpPr>
        <p:spPr/>
        <p:txBody>
          <a:bodyPr/>
          <a:lstStyle>
            <a:lvl1pPr>
              <a:defRPr/>
            </a:lvl1pPr>
          </a:lstStyle>
          <a:p>
            <a:pPr>
              <a:defRPr/>
            </a:pPr>
            <a:fld id="{00EF88AB-DB8F-42E4-9F42-B879D581D5C2}" type="slidenum">
              <a:rPr lang="zh-CN" altLang="en-US"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endParaRPr lang="zh-CN" altLang="en-US" dirty="0"/>
          </a:p>
        </p:txBody>
      </p:sp>
      <p:sp>
        <p:nvSpPr>
          <p:cNvPr id="3" name="Rectangle 245"/>
          <p:cNvSpPr>
            <a:spLocks noGrp="1" noChangeArrowheads="1"/>
          </p:cNvSpPr>
          <p:nvPr>
            <p:ph type="ftr" sz="quarter" idx="10"/>
          </p:nvPr>
        </p:nvSpPr>
        <p:spPr/>
        <p:txBody>
          <a:bodyPr/>
          <a:lstStyle>
            <a:lvl1pPr>
              <a:defRPr/>
            </a:lvl1pPr>
          </a:lstStyle>
          <a:p>
            <a:pPr>
              <a:defRPr/>
            </a:pPr>
            <a:endParaRPr lang="en-US" altLang="zh-CN"/>
          </a:p>
        </p:txBody>
      </p:sp>
      <p:sp>
        <p:nvSpPr>
          <p:cNvPr id="4" name="Rectangle 247"/>
          <p:cNvSpPr>
            <a:spLocks noGrp="1" noChangeArrowheads="1"/>
          </p:cNvSpPr>
          <p:nvPr>
            <p:ph type="sldNum" sz="quarter" idx="11"/>
          </p:nvPr>
        </p:nvSpPr>
        <p:spPr/>
        <p:txBody>
          <a:bodyPr/>
          <a:lstStyle>
            <a:lvl1pPr>
              <a:defRPr/>
            </a:lvl1pPr>
          </a:lstStyle>
          <a:p>
            <a:pPr>
              <a:defRPr/>
            </a:pPr>
            <a:fld id="{9ED8539E-9DD7-4B4B-9BF6-0B538894E275}" type="slidenum">
              <a:rPr lang="zh-CN" altLang="en-US"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5"/>
          <p:cNvSpPr>
            <a:spLocks noGrp="1" noChangeArrowheads="1"/>
          </p:cNvSpPr>
          <p:nvPr>
            <p:ph type="ftr" sz="quarter" idx="10"/>
          </p:nvPr>
        </p:nvSpPr>
        <p:spPr/>
        <p:txBody>
          <a:bodyPr/>
          <a:lstStyle>
            <a:lvl1pPr>
              <a:defRPr/>
            </a:lvl1pPr>
          </a:lstStyle>
          <a:p>
            <a:pPr>
              <a:defRPr/>
            </a:pPr>
            <a:endParaRPr lang="en-US" altLang="zh-CN"/>
          </a:p>
        </p:txBody>
      </p:sp>
      <p:sp>
        <p:nvSpPr>
          <p:cNvPr id="3" name="Rectangle 247"/>
          <p:cNvSpPr>
            <a:spLocks noGrp="1" noChangeArrowheads="1"/>
          </p:cNvSpPr>
          <p:nvPr>
            <p:ph type="sldNum" sz="quarter" idx="11"/>
          </p:nvPr>
        </p:nvSpPr>
        <p:spPr/>
        <p:txBody>
          <a:bodyPr/>
          <a:lstStyle>
            <a:lvl1pPr>
              <a:defRPr/>
            </a:lvl1pPr>
          </a:lstStyle>
          <a:p>
            <a:pPr>
              <a:defRPr/>
            </a:pPr>
            <a:fld id="{3B9E8FEC-A374-4431-9A2D-4B3F69031EF1}" type="slidenum">
              <a:rPr lang="zh-CN" altLang="en-US"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6" y="273058"/>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ea typeface="微软雅黑" panose="020B0503020204020204" pitchFamily="34" charset="-122"/>
              </a:defRPr>
            </a:lvl4pPr>
            <a:lvl5pPr>
              <a:defRPr sz="2000">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6" y="1435103"/>
            <a:ext cx="3008313" cy="46910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30C21CC2-2C62-4A9B-848F-19FBD1171688}" type="slidenum">
              <a:rPr lang="zh-CN" altLang="en-US"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8"/>
            <a:ext cx="5486400" cy="566737"/>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A5E637A6-3322-4F26-A4B5-0A8A2DD83F40}" type="slidenum">
              <a:rPr lang="zh-CN" altLang="en-US"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ags" Target="../tags/tag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ags" Target="../tags/tag1.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4" name="Rectangle 243"/>
          <p:cNvSpPr>
            <a:spLocks noGrp="1" noChangeArrowheads="1"/>
          </p:cNvSpPr>
          <p:nvPr>
            <p:ph type="title"/>
          </p:nvPr>
        </p:nvSpPr>
        <p:spPr bwMode="auto">
          <a:xfrm>
            <a:off x="0" y="181711"/>
            <a:ext cx="5605462" cy="420269"/>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035" name="Rectangle 244"/>
          <p:cNvSpPr>
            <a:spLocks noGrp="1" noChangeArrowheads="1"/>
          </p:cNvSpPr>
          <p:nvPr>
            <p:ph type="body" idx="1"/>
          </p:nvPr>
        </p:nvSpPr>
        <p:spPr bwMode="auto">
          <a:xfrm>
            <a:off x="539750" y="1196981"/>
            <a:ext cx="7848600" cy="4741864"/>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p:txBody>
      </p:sp>
      <p:sp>
        <p:nvSpPr>
          <p:cNvPr id="28917" name="Rectangle 245"/>
          <p:cNvSpPr>
            <a:spLocks noGrp="1" noChangeArrowheads="1"/>
          </p:cNvSpPr>
          <p:nvPr>
            <p:ph type="ftr" sz="quarter" idx="3"/>
          </p:nvPr>
        </p:nvSpPr>
        <p:spPr bwMode="auto">
          <a:xfrm>
            <a:off x="323850" y="6408748"/>
            <a:ext cx="2895600" cy="476250"/>
          </a:xfrm>
          <a:prstGeom prst="rect">
            <a:avLst/>
          </a:prstGeom>
          <a:noFill/>
          <a:ln w="9525">
            <a:noFill/>
            <a:miter lim="800000"/>
          </a:ln>
          <a:effectLst/>
        </p:spPr>
        <p:txBody>
          <a:bodyPr vert="horz" wrap="square" lIns="91440" tIns="45720" rIns="91440" bIns="45720" numCol="1" anchor="t" anchorCtr="0" compatLnSpc="1"/>
          <a:lstStyle>
            <a:lvl1pPr>
              <a:defRPr sz="1200" dirty="0" smtClean="0">
                <a:solidFill>
                  <a:srgbClr val="00B050"/>
                </a:solidFill>
                <a:latin typeface="+mn-lt"/>
                <a:ea typeface="宋体" panose="02010600030101010101" pitchFamily="2" charset="-122"/>
              </a:defRPr>
            </a:lvl1pPr>
          </a:lstStyle>
          <a:p>
            <a:pPr>
              <a:defRPr/>
            </a:pPr>
            <a:endParaRPr lang="en-US" altLang="zh-CN"/>
          </a:p>
        </p:txBody>
      </p:sp>
      <p:sp>
        <p:nvSpPr>
          <p:cNvPr id="28919" name="Rectangle 247"/>
          <p:cNvSpPr>
            <a:spLocks noGrp="1" noChangeArrowheads="1"/>
          </p:cNvSpPr>
          <p:nvPr>
            <p:ph type="sldNum" sz="quarter" idx="4"/>
          </p:nvPr>
        </p:nvSpPr>
        <p:spPr bwMode="auto">
          <a:xfrm>
            <a:off x="7777163" y="6421444"/>
            <a:ext cx="1116012" cy="476250"/>
          </a:xfrm>
          <a:prstGeom prst="rect">
            <a:avLst/>
          </a:prstGeom>
          <a:noFill/>
          <a:ln w="9525">
            <a:noFill/>
            <a:miter lim="800000"/>
          </a:ln>
          <a:effectLst/>
        </p:spPr>
        <p:txBody>
          <a:bodyPr vert="horz" wrap="square" lIns="91440" tIns="45720" rIns="91440" bIns="45720" numCol="1" anchor="t" anchorCtr="0" compatLnSpc="1"/>
          <a:lstStyle>
            <a:lvl1pPr algn="ctr">
              <a:defRPr sz="1200">
                <a:solidFill>
                  <a:schemeClr val="tx1"/>
                </a:solidFill>
                <a:latin typeface="+mn-lt"/>
                <a:ea typeface="宋体" panose="02010600030101010101" pitchFamily="2" charset="-122"/>
              </a:defRPr>
            </a:lvl1pPr>
          </a:lstStyle>
          <a:p>
            <a:pPr>
              <a:defRPr/>
            </a:pPr>
            <a:fld id="{8119A419-650C-4197-9B63-69835B64AC61}" type="slidenum">
              <a:rPr lang="zh-CN" altLang="en-US" smtClean="0"/>
              <a:t>‹#›</a:t>
            </a:fld>
            <a:endParaRPr lang="en-US" altLang="zh-CN" dirty="0"/>
          </a:p>
        </p:txBody>
      </p:sp>
      <p:sp>
        <p:nvSpPr>
          <p:cNvPr id="14" name="矩形 13"/>
          <p:cNvSpPr/>
          <p:nvPr/>
        </p:nvSpPr>
        <p:spPr bwMode="auto">
          <a:xfrm>
            <a:off x="0" y="601980"/>
            <a:ext cx="4283968" cy="45719"/>
          </a:xfrm>
          <a:prstGeom prst="rect">
            <a:avLst/>
          </a:prstGeom>
          <a:solidFill>
            <a:srgbClr val="009900"/>
          </a:solidFill>
          <a:ln w="9525" cap="flat" cmpd="sng" algn="ctr">
            <a:noFill/>
            <a:prstDash val="solid"/>
            <a:round/>
            <a:headEnd type="none" w="med" len="med"/>
            <a:tailEnd type="none" w="med" len="med"/>
          </a:ln>
          <a:effec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cs typeface="+mj-cs"/>
        </a:defRPr>
      </a:lvl1pPr>
      <a:lvl2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6pPr>
      <a:lvl7pPr marL="9144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7pPr>
      <a:lvl8pPr marL="13716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8pPr>
      <a:lvl9pPr marL="18288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9pPr>
    </p:titleStyle>
    <p:bodyStyle>
      <a:lvl1pPr marL="300355" indent="-300355" algn="l" defTabSz="801370" rtl="0" eaLnBrk="1" fontAlgn="base" hangingPunct="1">
        <a:lnSpc>
          <a:spcPct val="140000"/>
        </a:lnSpc>
        <a:spcBef>
          <a:spcPct val="0"/>
        </a:spcBef>
        <a:spcAft>
          <a:spcPct val="0"/>
        </a:spcAft>
        <a:buChar char="•"/>
        <a:defRPr b="1">
          <a:solidFill>
            <a:schemeClr val="tx1"/>
          </a:solidFill>
          <a:latin typeface="微软雅黑" panose="020B0503020204020204" pitchFamily="34" charset="-122"/>
          <a:ea typeface="微软雅黑" panose="020B0503020204020204" pitchFamily="34" charset="-122"/>
          <a:cs typeface="+mn-cs"/>
        </a:defRPr>
      </a:lvl1pPr>
      <a:lvl2pPr marL="652780" indent="-250825" algn="l" defTabSz="801370" rtl="0" eaLnBrk="1" fontAlgn="base" hangingPunct="1">
        <a:lnSpc>
          <a:spcPct val="140000"/>
        </a:lnSpc>
        <a:spcBef>
          <a:spcPct val="0"/>
        </a:spcBef>
        <a:spcAft>
          <a:spcPct val="0"/>
        </a:spcAft>
        <a:buSzPct val="50000"/>
        <a:buFont typeface="Wingdings" panose="05000000000000000000" pitchFamily="2" charset="2"/>
        <a:buChar char="p"/>
        <a:defRPr sz="1600">
          <a:solidFill>
            <a:schemeClr val="tx1"/>
          </a:solidFill>
          <a:latin typeface="微软雅黑" panose="020B0503020204020204" pitchFamily="34" charset="-122"/>
          <a:ea typeface="微软雅黑" panose="020B0503020204020204" pitchFamily="34" charset="-122"/>
        </a:defRPr>
      </a:lvl2pPr>
      <a:lvl3pPr marL="1003300" indent="-201930" algn="l" defTabSz="801370" rtl="0" eaLnBrk="1" fontAlgn="base" hangingPunct="1">
        <a:lnSpc>
          <a:spcPct val="140000"/>
        </a:lnSpc>
        <a:spcBef>
          <a:spcPct val="0"/>
        </a:spcBef>
        <a:spcAft>
          <a:spcPct val="0"/>
        </a:spcAft>
        <a:buSzPct val="50000"/>
        <a:buFont typeface="Wingdings" panose="05000000000000000000" pitchFamily="2" charset="2"/>
        <a:buChar char="n"/>
        <a:defRPr sz="1400">
          <a:solidFill>
            <a:schemeClr val="tx1"/>
          </a:solidFill>
          <a:latin typeface="微软雅黑" panose="020B0503020204020204" pitchFamily="34" charset="-122"/>
          <a:ea typeface="微软雅黑" panose="020B0503020204020204" pitchFamily="34" charset="-122"/>
        </a:defRPr>
      </a:lvl3pPr>
      <a:lvl4pPr marL="1402080" indent="-200025" algn="l" defTabSz="801370" rtl="0" eaLnBrk="1" fontAlgn="base" hangingPunct="1">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4pPr>
      <a:lvl5pPr marL="18034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5pPr>
      <a:lvl6pPr marL="22606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6pPr>
      <a:lvl7pPr marL="27178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7pPr>
      <a:lvl8pPr marL="31750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8pPr>
      <a:lvl9pPr marL="36322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628650" y="1867437"/>
            <a:ext cx="7886700" cy="670618"/>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custDataLst>
              <p:tags r:id="rId13"/>
            </p:custDataLst>
          </p:nvPr>
        </p:nvSpPr>
        <p:spPr>
          <a:xfrm>
            <a:off x="628650" y="2678806"/>
            <a:ext cx="7886700" cy="3498157"/>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CDA07C52-2F9F-4FBE-8CEB-3501FF7CEC60}" type="datetimeFigureOut">
              <a:rPr lang="zh-CN" altLang="en-US" smtClean="0"/>
              <a:t>2025/10/29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2F9920F8-004D-4955-8A5A-05F9317C9201}" type="slidenum">
              <a:rPr lang="zh-CN" altLang="en-US" smtClean="0"/>
              <a:t>‹#›</a:t>
            </a:fld>
            <a:endParaRPr lang="zh-CN" altLang="en-US"/>
          </a:p>
        </p:txBody>
      </p:sp>
    </p:spTree>
    <p:extLst>
      <p:ext uri="{BB962C8B-B14F-4D97-AF65-F5344CB8AC3E}">
        <p14:creationId xmlns:p14="http://schemas.microsoft.com/office/powerpoint/2010/main" val="226459992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BF02E3-0A9B-4741-9FEE-8BE546CBE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23"/>
            <a:ext cx="9144001" cy="6851077"/>
          </a:xfrm>
          <a:prstGeom prst="rect">
            <a:avLst/>
          </a:prstGeom>
        </p:spPr>
      </p:pic>
      <p:sp>
        <p:nvSpPr>
          <p:cNvPr id="3" name="内容占位符 2"/>
          <p:cNvSpPr>
            <a:spLocks noGrp="1"/>
          </p:cNvSpPr>
          <p:nvPr>
            <p:ph idx="1"/>
          </p:nvPr>
        </p:nvSpPr>
        <p:spPr>
          <a:xfrm>
            <a:off x="6516216" y="5949279"/>
            <a:ext cx="2627784" cy="901797"/>
          </a:xfrm>
          <a:solidFill>
            <a:srgbClr val="00B0F0">
              <a:alpha val="31000"/>
            </a:srgbClr>
          </a:solidFill>
        </p:spPr>
        <p:txBody>
          <a:bodyPr/>
          <a:lstStyle/>
          <a:p>
            <a:pPr marL="0" indent="0">
              <a:buNone/>
            </a:pPr>
            <a:r>
              <a:rPr lang="zh-CN" altLang="en-US" dirty="0">
                <a:solidFill>
                  <a:schemeClr val="bg1"/>
                </a:solidFill>
              </a:rPr>
              <a:t>艾浩军                    </a:t>
            </a:r>
          </a:p>
          <a:p>
            <a:pPr marL="0" indent="0">
              <a:buNone/>
            </a:pPr>
            <a:r>
              <a:rPr lang="en-US" altLang="zh-CN" dirty="0">
                <a:solidFill>
                  <a:schemeClr val="bg1"/>
                </a:solidFill>
              </a:rPr>
              <a:t>aihj@whu.edu.cn</a:t>
            </a:r>
            <a:r>
              <a:rPr lang="zh-CN" altLang="en-US" dirty="0">
                <a:solidFill>
                  <a:schemeClr val="bg1"/>
                </a:solidFill>
              </a:rPr>
              <a:t>                  </a:t>
            </a:r>
          </a:p>
        </p:txBody>
      </p:sp>
      <p:sp>
        <p:nvSpPr>
          <p:cNvPr id="6" name="文本占位符 5"/>
          <p:cNvSpPr>
            <a:spLocks noGrp="1"/>
          </p:cNvSpPr>
          <p:nvPr/>
        </p:nvSpPr>
        <p:spPr>
          <a:xfrm>
            <a:off x="0" y="1556792"/>
            <a:ext cx="9144000" cy="2304256"/>
          </a:xfrm>
          <a:prstGeom prst="rect">
            <a:avLst/>
          </a:prstGeom>
          <a:solidFill>
            <a:schemeClr val="bg1">
              <a:lumMod val="95000"/>
              <a:alpha val="67000"/>
            </a:schemeClr>
          </a:solidFill>
          <a:ln w="9525">
            <a:noFill/>
            <a:miter lim="800000"/>
          </a:ln>
        </p:spPr>
        <p:txBody>
          <a:bodyPr vert="horz" wrap="square" lIns="91440" tIns="45720" rIns="91440" bIns="45720" numCol="1" anchor="t" anchorCtr="0" compatLnSpc="1">
            <a:noAutofit/>
          </a:bodyPr>
          <a:lstStyle>
            <a:lvl1pPr marL="0" indent="0" algn="l" defTabSz="801370" rtl="0" eaLnBrk="1" fontAlgn="base" hangingPunct="1">
              <a:lnSpc>
                <a:spcPct val="140000"/>
              </a:lnSpc>
              <a:spcBef>
                <a:spcPct val="0"/>
              </a:spcBef>
              <a:spcAft>
                <a:spcPct val="0"/>
              </a:spcAft>
              <a:buFontTx/>
              <a:buNone/>
              <a:defRPr sz="2400" b="0">
                <a:solidFill>
                  <a:schemeClr val="tx1"/>
                </a:solidFill>
                <a:latin typeface="微软雅黑" panose="020B0503020204020204" pitchFamily="34" charset="-122"/>
                <a:ea typeface="微软雅黑" panose="020B0503020204020204" pitchFamily="34" charset="-122"/>
                <a:cs typeface="+mn-cs"/>
              </a:defRPr>
            </a:lvl1pPr>
            <a:lvl2pPr marL="652780" indent="-250825" algn="l" defTabSz="801370" rtl="0" eaLnBrk="1" fontAlgn="base" hangingPunct="1">
              <a:lnSpc>
                <a:spcPct val="140000"/>
              </a:lnSpc>
              <a:spcBef>
                <a:spcPct val="0"/>
              </a:spcBef>
              <a:spcAft>
                <a:spcPct val="0"/>
              </a:spcAft>
              <a:buSzPct val="50000"/>
              <a:buFont typeface="Wingdings" panose="05000000000000000000" pitchFamily="2" charset="2"/>
              <a:buChar char="p"/>
              <a:defRPr sz="1600">
                <a:solidFill>
                  <a:schemeClr val="tx1"/>
                </a:solidFill>
                <a:latin typeface="微软雅黑" panose="020B0503020204020204" pitchFamily="34" charset="-122"/>
                <a:ea typeface="微软雅黑" panose="020B0503020204020204" pitchFamily="34" charset="-122"/>
              </a:defRPr>
            </a:lvl2pPr>
            <a:lvl3pPr marL="1003300" indent="-201930" algn="l" defTabSz="801370" rtl="0" eaLnBrk="1" fontAlgn="base" hangingPunct="1">
              <a:lnSpc>
                <a:spcPct val="140000"/>
              </a:lnSpc>
              <a:spcBef>
                <a:spcPct val="0"/>
              </a:spcBef>
              <a:spcAft>
                <a:spcPct val="0"/>
              </a:spcAft>
              <a:buSzPct val="50000"/>
              <a:buFont typeface="Wingdings" panose="05000000000000000000" pitchFamily="2" charset="2"/>
              <a:buChar char="n"/>
              <a:defRPr sz="1400">
                <a:solidFill>
                  <a:schemeClr val="tx1"/>
                </a:solidFill>
                <a:latin typeface="微软雅黑" panose="020B0503020204020204" pitchFamily="34" charset="-122"/>
                <a:ea typeface="微软雅黑" panose="020B0503020204020204" pitchFamily="34" charset="-122"/>
              </a:defRPr>
            </a:lvl3pPr>
            <a:lvl4pPr marL="1402080" indent="-200025" algn="l" defTabSz="801370" rtl="0" eaLnBrk="1" fontAlgn="base" hangingPunct="1">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4pPr>
            <a:lvl5pPr marL="18034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5pPr>
            <a:lvl6pPr marL="22606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6pPr>
            <a:lvl7pPr marL="27178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7pPr>
            <a:lvl8pPr marL="31750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8pPr>
            <a:lvl9pPr marL="36322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9pPr>
          </a:lstStyle>
          <a:p>
            <a:pPr lvl="0" algn="ctr">
              <a:lnSpc>
                <a:spcPct val="150000"/>
              </a:lnSpc>
              <a:defRPr/>
            </a:pPr>
            <a:r>
              <a:rPr lang="en-US" altLang="zh-CN" sz="3200" b="1" dirty="0">
                <a:solidFill>
                  <a:srgbClr val="C00000"/>
                </a:solidFill>
                <a:effectLst>
                  <a:outerShdw blurRad="38100" dist="38100" dir="2700000" algn="tl">
                    <a:srgbClr val="000000">
                      <a:alpha val="43137"/>
                    </a:srgbClr>
                  </a:outerShdw>
                </a:effectLst>
              </a:rPr>
              <a:t>《</a:t>
            </a:r>
            <a:r>
              <a:rPr lang="zh-CN" altLang="en-US" sz="3200" b="1" dirty="0">
                <a:solidFill>
                  <a:srgbClr val="C00000"/>
                </a:solidFill>
                <a:effectLst>
                  <a:outerShdw blurRad="38100" dist="38100" dir="2700000" algn="tl">
                    <a:srgbClr val="000000">
                      <a:alpha val="43137"/>
                    </a:srgbClr>
                  </a:outerShdw>
                </a:effectLst>
              </a:rPr>
              <a:t>多媒体技术</a:t>
            </a:r>
            <a:r>
              <a:rPr lang="en-US" altLang="zh-CN" sz="3200" b="1" dirty="0">
                <a:solidFill>
                  <a:srgbClr val="C00000"/>
                </a:solidFill>
                <a:effectLst>
                  <a:outerShdw blurRad="38100" dist="38100" dir="2700000" algn="tl">
                    <a:srgbClr val="000000">
                      <a:alpha val="43137"/>
                    </a:srgbClr>
                  </a:outerShdw>
                </a:effectLst>
              </a:rPr>
              <a:t>》</a:t>
            </a:r>
            <a:r>
              <a:rPr lang="zh-CN" altLang="en-US" sz="3200" b="1" dirty="0">
                <a:solidFill>
                  <a:srgbClr val="C00000"/>
                </a:solidFill>
                <a:effectLst>
                  <a:outerShdw blurRad="38100" dist="38100" dir="2700000" algn="tl">
                    <a:srgbClr val="000000">
                      <a:alpha val="43137"/>
                    </a:srgbClr>
                  </a:outerShdw>
                </a:effectLst>
              </a:rPr>
              <a:t>第二讲</a:t>
            </a:r>
            <a:endParaRPr lang="en-US" altLang="zh-CN" sz="3200" b="1" dirty="0">
              <a:solidFill>
                <a:srgbClr val="C00000"/>
              </a:solidFill>
              <a:effectLst>
                <a:outerShdw blurRad="38100" dist="38100" dir="2700000" algn="tl">
                  <a:srgbClr val="000000">
                    <a:alpha val="43137"/>
                  </a:srgbClr>
                </a:outerShdw>
              </a:effectLst>
            </a:endParaRPr>
          </a:p>
          <a:p>
            <a:pPr lvl="0" algn="ctr">
              <a:lnSpc>
                <a:spcPct val="150000"/>
              </a:lnSpc>
              <a:defRPr/>
            </a:pPr>
            <a:r>
              <a:rPr lang="zh-CN" altLang="en-US" sz="4000" b="1" dirty="0">
                <a:solidFill>
                  <a:srgbClr val="C00000"/>
                </a:solidFill>
                <a:effectLst>
                  <a:outerShdw blurRad="38100" dist="38100" dir="2700000" algn="tl">
                    <a:srgbClr val="000000">
                      <a:alpha val="43137"/>
                    </a:srgbClr>
                  </a:outerShdw>
                </a:effectLst>
              </a:rPr>
              <a:t>图像信息处理</a:t>
            </a:r>
            <a:r>
              <a:rPr lang="en-US" altLang="zh-CN" sz="4000" b="1" dirty="0">
                <a:solidFill>
                  <a:srgbClr val="C00000"/>
                </a:solidFill>
                <a:effectLst>
                  <a:outerShdw blurRad="38100" dist="38100" dir="2700000" algn="tl">
                    <a:srgbClr val="000000">
                      <a:alpha val="43137"/>
                    </a:srgbClr>
                  </a:outerShdw>
                </a:effectLst>
              </a:rPr>
              <a:t>1——</a:t>
            </a:r>
            <a:r>
              <a:rPr lang="zh-CN" altLang="en-US" sz="4000" b="1" dirty="0">
                <a:solidFill>
                  <a:srgbClr val="C00000"/>
                </a:solidFill>
                <a:effectLst>
                  <a:outerShdw blurRad="38100" dist="38100" dir="2700000" algn="tl">
                    <a:srgbClr val="000000">
                      <a:alpha val="43137"/>
                    </a:srgbClr>
                  </a:outerShdw>
                </a:effectLst>
              </a:rPr>
              <a:t>图像基本性质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en-US" sz="2200" b="0" dirty="0"/>
              <a:t>例如，强化图像高频分量，可使图像中物体轮廓清晰，细节明显；强化低频分量可减少图像中噪声的影响。</a:t>
            </a:r>
            <a:endParaRPr kumimoji="1" lang="en-US" altLang="zh-CN" sz="2200" dirty="0"/>
          </a:p>
          <a:p>
            <a:pPr marL="0" indent="0">
              <a:buNone/>
            </a:pPr>
            <a:r>
              <a:rPr kumimoji="1" lang="en-US" altLang="zh-CN" sz="2200" dirty="0">
                <a:solidFill>
                  <a:schemeClr val="tx1"/>
                </a:solidFill>
              </a:rPr>
              <a:t>    </a:t>
            </a:r>
            <a:endParaRPr kumimoji="1" lang="zh-CN" altLang="en-US" sz="2200" dirty="0">
              <a:solidFill>
                <a:schemeClr val="tx1"/>
              </a:solidFill>
            </a:endParaRPr>
          </a:p>
          <a:p>
            <a:pPr marL="0" lvl="1" indent="0">
              <a:buNone/>
            </a:pPr>
            <a:endParaRPr kumimoji="1" lang="zh-CN" altLang="en-US" sz="2200" dirty="0"/>
          </a:p>
          <a:p>
            <a:pPr marL="401955" lvl="1" indent="0">
              <a:buNone/>
            </a:pPr>
            <a:endParaRPr kumimoji="1" lang="zh-CN" altLang="en-US" sz="2200" dirty="0"/>
          </a:p>
          <a:p>
            <a:pPr marL="401955" lvl="1" indent="0">
              <a:buNone/>
            </a:pPr>
            <a:r>
              <a:rPr kumimoji="1" lang="en-US" altLang="zh-CN" sz="2200" dirty="0"/>
              <a:t>   </a:t>
            </a:r>
          </a:p>
          <a:p>
            <a:pPr marL="401955" lvl="1" indent="0">
              <a:buNone/>
            </a:pPr>
            <a:endParaRPr kumimoji="1" lang="en-US" altLang="zh-CN" sz="2200" dirty="0"/>
          </a:p>
          <a:p>
            <a:pPr marL="401955" lvl="1" indent="0">
              <a:buNone/>
            </a:pPr>
            <a:endParaRPr kumimoji="1" lang="en-US" altLang="zh-CN" sz="2200" dirty="0"/>
          </a:p>
        </p:txBody>
      </p:sp>
      <p:pic>
        <p:nvPicPr>
          <p:cNvPr id="5" name="图片 4">
            <a:extLst>
              <a:ext uri="{FF2B5EF4-FFF2-40B4-BE49-F238E27FC236}">
                <a16:creationId xmlns:a16="http://schemas.microsoft.com/office/drawing/2014/main" id="{0B302B56-0B3F-4C29-A4BB-CB7E2FA3AC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4005064"/>
            <a:ext cx="5217120" cy="2852936"/>
          </a:xfrm>
          <a:prstGeom prst="rect">
            <a:avLst/>
          </a:prstGeom>
        </p:spPr>
      </p:pic>
      <p:pic>
        <p:nvPicPr>
          <p:cNvPr id="7" name="图片 6">
            <a:extLst>
              <a:ext uri="{FF2B5EF4-FFF2-40B4-BE49-F238E27FC236}">
                <a16:creationId xmlns:a16="http://schemas.microsoft.com/office/drawing/2014/main" id="{861DC2E9-0DAA-4997-A6D9-857D78F87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921" y="980728"/>
            <a:ext cx="5334592" cy="3339918"/>
          </a:xfrm>
          <a:prstGeom prst="rect">
            <a:avLst/>
          </a:prstGeom>
        </p:spPr>
      </p:pic>
    </p:spTree>
    <p:extLst>
      <p:ext uri="{BB962C8B-B14F-4D97-AF65-F5344CB8AC3E}">
        <p14:creationId xmlns:p14="http://schemas.microsoft.com/office/powerpoint/2010/main" val="1589550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a:t>
            </a:r>
            <a:r>
              <a:rPr kumimoji="1" lang="zh-CN" altLang="en-US" dirty="0">
                <a:sym typeface="+mn-ea"/>
              </a:rPr>
              <a:t>图像增强</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200" b="0" dirty="0">
                <a:sym typeface="+mn-ea"/>
              </a:rPr>
              <a:t>       </a:t>
            </a:r>
            <a:r>
              <a:rPr kumimoji="1" lang="zh-CN" altLang="en-US" sz="2200" b="0" dirty="0">
                <a:sym typeface="+mn-ea"/>
              </a:rPr>
              <a:t>根据增强处理过程所在的空间不同，图像增强技术可分为基于</a:t>
            </a:r>
            <a:r>
              <a:rPr kumimoji="1" lang="zh-CN" altLang="en-US" sz="2200" b="0" dirty="0">
                <a:solidFill>
                  <a:srgbClr val="FF0000"/>
                </a:solidFill>
                <a:sym typeface="+mn-ea"/>
              </a:rPr>
              <a:t>空间域</a:t>
            </a:r>
            <a:r>
              <a:rPr kumimoji="1" lang="zh-CN" altLang="en-US" sz="2200" b="0" dirty="0">
                <a:sym typeface="+mn-ea"/>
              </a:rPr>
              <a:t>的增强方法和基于</a:t>
            </a:r>
            <a:r>
              <a:rPr kumimoji="1" lang="zh-CN" altLang="en-US" sz="2200" b="0" dirty="0">
                <a:solidFill>
                  <a:srgbClr val="FF0000"/>
                </a:solidFill>
                <a:sym typeface="+mn-ea"/>
              </a:rPr>
              <a:t>频率域</a:t>
            </a:r>
            <a:r>
              <a:rPr kumimoji="1" lang="zh-CN" altLang="en-US" sz="2200" b="0" dirty="0">
                <a:sym typeface="+mn-ea"/>
              </a:rPr>
              <a:t>的增强方法两类。</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前者直接在图像所在的二维空间里进行处理，即直接对每一像元的灰度值进行处理；后者则是先将图像从空间域按照某种变换模型变换到频率域，然后在频率域空间对图像进行处理，再将其反变换到空间域。</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图像增强主要方法有</a:t>
            </a:r>
            <a:r>
              <a:rPr kumimoji="1" lang="zh-CN" altLang="en-US" sz="2200" b="0" dirty="0">
                <a:solidFill>
                  <a:srgbClr val="FF0000"/>
                </a:solidFill>
                <a:sym typeface="+mn-ea"/>
              </a:rPr>
              <a:t>直方图增强</a:t>
            </a:r>
            <a:r>
              <a:rPr kumimoji="1" lang="zh-CN" altLang="en-US" sz="2200" b="0" dirty="0">
                <a:sym typeface="+mn-ea"/>
              </a:rPr>
              <a:t>、</a:t>
            </a:r>
            <a:r>
              <a:rPr kumimoji="1" lang="zh-CN" altLang="en-US" sz="2200" b="0" dirty="0">
                <a:solidFill>
                  <a:srgbClr val="FF0000"/>
                </a:solidFill>
                <a:sym typeface="+mn-ea"/>
              </a:rPr>
              <a:t>空域滤波法</a:t>
            </a:r>
            <a:r>
              <a:rPr kumimoji="1" lang="zh-CN" altLang="en-US" sz="2200" b="0" dirty="0">
                <a:sym typeface="+mn-ea"/>
              </a:rPr>
              <a:t>、</a:t>
            </a:r>
            <a:r>
              <a:rPr kumimoji="1" lang="zh-CN" altLang="en-US" sz="2200" b="0" dirty="0">
                <a:solidFill>
                  <a:srgbClr val="FF0000"/>
                </a:solidFill>
                <a:sym typeface="+mn-ea"/>
              </a:rPr>
              <a:t>频率域滤波法</a:t>
            </a:r>
            <a:r>
              <a:rPr kumimoji="1" lang="zh-CN" altLang="en-US" sz="2200" b="0" dirty="0">
                <a:sym typeface="+mn-ea"/>
              </a:rPr>
              <a:t>以及</a:t>
            </a:r>
            <a:r>
              <a:rPr kumimoji="1" lang="zh-CN" altLang="en-US" sz="2200" b="0" dirty="0">
                <a:solidFill>
                  <a:srgbClr val="FF0000"/>
                </a:solidFill>
                <a:sym typeface="+mn-ea"/>
              </a:rPr>
              <a:t>彩色增强法</a:t>
            </a:r>
            <a:r>
              <a:rPr kumimoji="1" lang="zh-CN" altLang="en-US" sz="2200" b="0" dirty="0">
                <a:sym typeface="+mn-ea"/>
              </a:rPr>
              <a:t>等。</a:t>
            </a:r>
            <a:endParaRPr kumimoji="1" lang="zh-CN" altLang="en-US" sz="2200" b="0" dirty="0"/>
          </a:p>
          <a:p>
            <a:pPr marL="401955" lvl="1" indent="0">
              <a:buNone/>
            </a:pPr>
            <a:endParaRPr kumimoji="1" lang="zh-CN" altLang="en-US" sz="2200" dirty="0"/>
          </a:p>
          <a:p>
            <a:pPr marL="401955" lvl="1" indent="0">
              <a:buNone/>
            </a:pPr>
            <a:endParaRPr kumimoji="1" lang="zh-CN" altLang="en-US" sz="2200" dirty="0"/>
          </a:p>
          <a:p>
            <a:pPr marL="401955" lvl="1" indent="0">
              <a:buNone/>
            </a:pPr>
            <a:r>
              <a:rPr kumimoji="1" lang="en-US" altLang="zh-CN" sz="2200" dirty="0"/>
              <a:t>   </a:t>
            </a:r>
          </a:p>
          <a:p>
            <a:pPr marL="401955" lvl="1" indent="0">
              <a:buNone/>
            </a:pPr>
            <a:endParaRPr kumimoji="1" lang="en-US" altLang="zh-CN" sz="2200" dirty="0"/>
          </a:p>
          <a:p>
            <a:pPr marL="401955" lvl="1" indent="0">
              <a:buNone/>
            </a:pPr>
            <a:endParaRPr kumimoji="1" lang="en-US" altLang="zh-CN" sz="2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7740352" cy="476250"/>
          </a:xfrm>
        </p:spPr>
        <p:txBody>
          <a:bodyPr>
            <a:normAutofit/>
          </a:bodyPr>
          <a:lstStyle/>
          <a:p>
            <a:r>
              <a:rPr kumimoji="1" lang="en-US" altLang="zh-CN" dirty="0"/>
              <a:t>3.</a:t>
            </a:r>
            <a:r>
              <a:rPr kumimoji="1" lang="zh-CN" altLang="en-US" dirty="0"/>
              <a:t>图像编码压缩 </a:t>
            </a:r>
            <a:r>
              <a:rPr kumimoji="1" lang="en-US" altLang="zh-CN" dirty="0"/>
              <a:t>image compression</a:t>
            </a:r>
            <a:r>
              <a:rPr kumimoji="1" lang="zh-CN" altLang="en-US" dirty="0"/>
              <a:t>，</a:t>
            </a:r>
            <a:r>
              <a:rPr kumimoji="1" lang="en-US" altLang="zh-CN" dirty="0"/>
              <a:t>coding</a:t>
            </a:r>
            <a:endParaRPr kumimoji="1" lang="zh-CN" altLang="en-US" dirty="0"/>
          </a:p>
        </p:txBody>
      </p:sp>
      <p:sp>
        <p:nvSpPr>
          <p:cNvPr id="3" name="内容占位符 2"/>
          <p:cNvSpPr>
            <a:spLocks noGrp="1"/>
          </p:cNvSpPr>
          <p:nvPr>
            <p:ph idx="1"/>
          </p:nvPr>
        </p:nvSpPr>
        <p:spPr>
          <a:xfrm>
            <a:off x="251520" y="1262354"/>
            <a:ext cx="4221477" cy="5334998"/>
          </a:xfrm>
        </p:spPr>
        <p:txBody>
          <a:bodyPr/>
          <a:lstStyle/>
          <a:p>
            <a:pPr marL="0" indent="0">
              <a:buNone/>
            </a:pPr>
            <a:r>
              <a:rPr kumimoji="1" lang="zh-CN" altLang="en-US" sz="2000" b="0" dirty="0"/>
              <a:t>       数字图像的数据量是非常大的，存储是会占用大量空间，在数据传输时对通信信道及网络都造成的很大压力。因此，图像处理的重要内容之一就是图像的压缩编码。</a:t>
            </a:r>
            <a:endParaRPr kumimoji="1" lang="en-US" altLang="zh-CN" sz="2000" b="0" dirty="0"/>
          </a:p>
          <a:p>
            <a:pPr marL="0" indent="0">
              <a:buNone/>
            </a:pPr>
            <a:r>
              <a:rPr kumimoji="1" lang="en-US" altLang="zh-CN" sz="2000" b="0" dirty="0"/>
              <a:t>       </a:t>
            </a:r>
            <a:r>
              <a:rPr kumimoji="1" lang="zh-CN" altLang="en-US" sz="2000" b="0" dirty="0"/>
              <a:t>图像压缩编码技术可以减少描述图像的数据量（及比特数），以节省图像传输、处理时间和减少占用的存储器容量。压缩可以在不失真的前提下获得，也可以在允许的失真条件下进行。</a:t>
            </a:r>
            <a:endParaRPr kumimoji="1" lang="en-US" altLang="zh-CN" sz="2000" b="0" dirty="0"/>
          </a:p>
          <a:p>
            <a:pPr marL="0" indent="0">
              <a:buNone/>
            </a:pPr>
            <a:r>
              <a:rPr kumimoji="1" lang="en-US" altLang="zh-CN" sz="2000" b="0" dirty="0"/>
              <a:t>JPG</a:t>
            </a:r>
            <a:r>
              <a:rPr kumimoji="1" lang="zh-CN" altLang="en-US" sz="2000" b="0" dirty="0"/>
              <a:t>、</a:t>
            </a:r>
            <a:r>
              <a:rPr kumimoji="1" lang="en-US" altLang="zh-CN" sz="2000" b="0" dirty="0"/>
              <a:t>PNG</a:t>
            </a:r>
            <a:r>
              <a:rPr kumimoji="1" lang="zh-CN" altLang="en-US" sz="2000" b="0" dirty="0"/>
              <a:t>、</a:t>
            </a:r>
            <a:r>
              <a:rPr kumimoji="1" lang="en-US" altLang="zh-CN" sz="2000" b="0" dirty="0"/>
              <a:t>JPEG2000</a:t>
            </a:r>
            <a:endParaRPr kumimoji="1" lang="en-US" altLang="zh-CN" sz="2000" dirty="0"/>
          </a:p>
        </p:txBody>
      </p:sp>
      <p:pic>
        <p:nvPicPr>
          <p:cNvPr id="4098" name="Picture 2" descr="https://upload.wikimedia.org/wikipedia/commons/e/e9/Felis_silvestris_silvestris_small_gradual_decrease_of_quality.png">
            <a:extLst>
              <a:ext uri="{FF2B5EF4-FFF2-40B4-BE49-F238E27FC236}">
                <a16:creationId xmlns:a16="http://schemas.microsoft.com/office/drawing/2014/main" id="{08C21428-E274-4CC5-AFB5-905397683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1003" y="1268760"/>
            <a:ext cx="4221477" cy="4880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7092280" cy="476250"/>
          </a:xfrm>
        </p:spPr>
        <p:txBody>
          <a:bodyPr>
            <a:normAutofit/>
          </a:bodyPr>
          <a:lstStyle/>
          <a:p>
            <a:r>
              <a:rPr kumimoji="1" lang="zh-CN" altLang="en-US" dirty="0">
                <a:sym typeface="+mn-ea"/>
              </a:rPr>
              <a:t>图像恢复与重建（</a:t>
            </a:r>
            <a:r>
              <a:rPr kumimoji="1" lang="en-US" altLang="zh-CN" dirty="0">
                <a:sym typeface="+mn-ea"/>
              </a:rPr>
              <a:t>Image Resume, Restructure</a:t>
            </a:r>
            <a:r>
              <a:rPr kumimoji="1" lang="zh-CN" altLang="en-US" dirty="0">
                <a:sym typeface="+mn-ea"/>
              </a:rPr>
              <a:t>）</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200" b="0" dirty="0"/>
              <a:t>      </a:t>
            </a:r>
            <a:r>
              <a:rPr kumimoji="1" lang="zh-CN" altLang="en-US" sz="2200" b="0" dirty="0"/>
              <a:t>一副图像进行数字化处理后，得到一个二维数组，这个过程把图像转换成数据，而这些数据描述了图像。有了这些描述图像的数据，就可以进行各种处理。</a:t>
            </a:r>
            <a:endParaRPr kumimoji="1" lang="en-US" altLang="zh-CN" sz="2200" b="0" dirty="0"/>
          </a:p>
          <a:p>
            <a:pPr marL="0" indent="0">
              <a:buNone/>
            </a:pPr>
            <a:r>
              <a:rPr kumimoji="1" lang="en-US" altLang="zh-CN" sz="2200" b="0" dirty="0"/>
              <a:t>      </a:t>
            </a:r>
            <a:r>
              <a:rPr kumimoji="1" lang="zh-CN" altLang="en-US" sz="2200" b="0" dirty="0"/>
              <a:t>图像重建就是如果有一组与图像有关的物理数据，反过来要建立图像。是一个极其复杂的信号处理过程，采用某种滤波方法，去除噪声、干扰、模糊等，恢复或重建原来的图像。由图像的多个一维投影重建该图像，可看成特殊的图像复原技术。</a:t>
            </a:r>
            <a:endParaRPr kumimoji="1" lang="en-US" altLang="zh-CN" sz="2200" b="0" dirty="0"/>
          </a:p>
          <a:p>
            <a:pPr marL="0" indent="0">
              <a:buNone/>
            </a:pPr>
            <a:r>
              <a:rPr kumimoji="1" lang="en-US" altLang="zh-CN" sz="2200" b="0" dirty="0"/>
              <a:t>      </a:t>
            </a:r>
            <a:r>
              <a:rPr kumimoji="1" lang="zh-CN" altLang="en-US" sz="2200" b="0" dirty="0"/>
              <a:t>常见的图像重建方法有</a:t>
            </a:r>
            <a:r>
              <a:rPr kumimoji="1" lang="zh-CN" altLang="en-US" sz="2200" b="0" dirty="0">
                <a:solidFill>
                  <a:srgbClr val="FF0000"/>
                </a:solidFill>
              </a:rPr>
              <a:t>投影重建方法、变换重建方法、级数展开重建法和综合重建、体素级重建法和切片级重建法</a:t>
            </a:r>
            <a:r>
              <a:rPr kumimoji="1" lang="zh-CN" altLang="en-US" sz="2200" b="0" dirty="0"/>
              <a:t>等。</a:t>
            </a:r>
            <a:endParaRPr kumimoji="1" lang="zh-CN" alt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7092280" cy="476250"/>
          </a:xfrm>
        </p:spPr>
        <p:txBody>
          <a:bodyPr>
            <a:normAutofit/>
          </a:bodyPr>
          <a:lstStyle/>
          <a:p>
            <a:r>
              <a:rPr kumimoji="1" lang="zh-CN" altLang="en-US" dirty="0">
                <a:sym typeface="+mn-ea"/>
              </a:rPr>
              <a:t>图像恢复与重建（</a:t>
            </a:r>
            <a:r>
              <a:rPr kumimoji="1" lang="en-US" altLang="zh-CN" dirty="0">
                <a:sym typeface="+mn-ea"/>
              </a:rPr>
              <a:t>Image Resume, Restructure</a:t>
            </a:r>
            <a:r>
              <a:rPr kumimoji="1" lang="zh-CN" altLang="en-US" dirty="0">
                <a:sym typeface="+mn-ea"/>
              </a:rPr>
              <a:t>）</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200" b="0" dirty="0"/>
              <a:t>      </a:t>
            </a:r>
            <a:r>
              <a:rPr kumimoji="1" lang="zh-CN" altLang="en-US" sz="2200" b="0" dirty="0"/>
              <a:t>一副图像进行数字化处理后，得到一个二维数组，这个过程把图像转换成数据，而这些数据描述了图像。有了这些描述图像的数据，就可以进行各种处理。</a:t>
            </a:r>
            <a:endParaRPr kumimoji="1" lang="en-US" altLang="zh-CN" sz="2200" b="0" dirty="0"/>
          </a:p>
          <a:p>
            <a:pPr marL="0" indent="0">
              <a:buNone/>
            </a:pPr>
            <a:r>
              <a:rPr kumimoji="1" lang="en-US" altLang="zh-CN" sz="2200" b="0" dirty="0"/>
              <a:t>      </a:t>
            </a:r>
            <a:r>
              <a:rPr kumimoji="1" lang="zh-CN" altLang="en-US" sz="2200" b="0" dirty="0"/>
              <a:t>图像重建就是如果有一组与图像有关的物理数据，反过来要建立图像。是一个极其复杂的信号处理过程，采用某种滤波方法，去除噪声、干扰、模糊等，恢复或重建原来的图像。由图像的多个一维投影重建该图像，可看成特殊的图像复原技术。</a:t>
            </a:r>
            <a:endParaRPr kumimoji="1" lang="en-US" altLang="zh-CN" sz="2200" b="0" dirty="0"/>
          </a:p>
          <a:p>
            <a:pPr marL="0" indent="0">
              <a:buNone/>
            </a:pPr>
            <a:r>
              <a:rPr kumimoji="1" lang="en-US" altLang="zh-CN" sz="2200" b="0" dirty="0"/>
              <a:t>      </a:t>
            </a:r>
            <a:r>
              <a:rPr kumimoji="1" lang="zh-CN" altLang="en-US" sz="2200" b="0" dirty="0"/>
              <a:t>常见的图像重建方法有</a:t>
            </a:r>
            <a:r>
              <a:rPr kumimoji="1" lang="zh-CN" altLang="en-US" sz="2200" b="0" dirty="0">
                <a:solidFill>
                  <a:srgbClr val="FF0000"/>
                </a:solidFill>
              </a:rPr>
              <a:t>投影重建方法、变换重建方法、级数展开重建法和综合重建、体素级重建法和切片级重建法</a:t>
            </a:r>
            <a:r>
              <a:rPr kumimoji="1" lang="zh-CN" altLang="en-US" sz="2200" b="0" dirty="0"/>
              <a:t>等。</a:t>
            </a:r>
            <a:endParaRPr kumimoji="1" lang="zh-CN" altLang="en-US" sz="2200" dirty="0"/>
          </a:p>
        </p:txBody>
      </p:sp>
    </p:spTree>
    <p:extLst>
      <p:ext uri="{BB962C8B-B14F-4D97-AF65-F5344CB8AC3E}">
        <p14:creationId xmlns:p14="http://schemas.microsoft.com/office/powerpoint/2010/main" val="3187719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7957E-7358-4ACB-8E37-02CD307EBFBD}"/>
              </a:ext>
            </a:extLst>
          </p:cNvPr>
          <p:cNvSpPr>
            <a:spLocks noGrp="1"/>
          </p:cNvSpPr>
          <p:nvPr>
            <p:ph type="title"/>
          </p:nvPr>
        </p:nvSpPr>
        <p:spPr/>
        <p:txBody>
          <a:bodyPr/>
          <a:lstStyle/>
          <a:p>
            <a:r>
              <a:rPr lang="zh-CN" altLang="en-US" dirty="0"/>
              <a:t>图像恢复的一个例子</a:t>
            </a:r>
          </a:p>
        </p:txBody>
      </p:sp>
      <p:pic>
        <p:nvPicPr>
          <p:cNvPr id="4" name="Picture 2" descr="http://www.ee.iitkgp.ac.in/ispschool/mvlss2016/images/talk_rrs.png">
            <a:extLst>
              <a:ext uri="{FF2B5EF4-FFF2-40B4-BE49-F238E27FC236}">
                <a16:creationId xmlns:a16="http://schemas.microsoft.com/office/drawing/2014/main" id="{E059B57B-59EF-4485-BA1B-9A7CC23A4CB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57420" y="2347180"/>
            <a:ext cx="5413259" cy="244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398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836D7-FACF-4BD1-BD8E-54B9802B5A0E}"/>
              </a:ext>
            </a:extLst>
          </p:cNvPr>
          <p:cNvSpPr>
            <a:spLocks noGrp="1"/>
          </p:cNvSpPr>
          <p:nvPr>
            <p:ph type="title"/>
          </p:nvPr>
        </p:nvSpPr>
        <p:spPr/>
        <p:txBody>
          <a:bodyPr>
            <a:normAutofit/>
          </a:bodyPr>
          <a:lstStyle/>
          <a:p>
            <a:r>
              <a:rPr lang="zh-CN" altLang="en-US" dirty="0"/>
              <a:t>超分辨率重建</a:t>
            </a:r>
            <a:r>
              <a:rPr lang="en-US" altLang="zh-CN" dirty="0"/>
              <a:t>——</a:t>
            </a:r>
            <a:r>
              <a:rPr lang="zh-CN" altLang="en-US" dirty="0"/>
              <a:t>热点</a:t>
            </a:r>
          </a:p>
        </p:txBody>
      </p:sp>
      <p:sp>
        <p:nvSpPr>
          <p:cNvPr id="3" name="内容占位符 2">
            <a:extLst>
              <a:ext uri="{FF2B5EF4-FFF2-40B4-BE49-F238E27FC236}">
                <a16:creationId xmlns:a16="http://schemas.microsoft.com/office/drawing/2014/main" id="{62264628-4A50-4769-9619-FD043032DDB7}"/>
              </a:ext>
            </a:extLst>
          </p:cNvPr>
          <p:cNvSpPr>
            <a:spLocks noGrp="1"/>
          </p:cNvSpPr>
          <p:nvPr>
            <p:ph idx="1"/>
          </p:nvPr>
        </p:nvSpPr>
        <p:spPr/>
        <p:txBody>
          <a:bodyPr/>
          <a:lstStyle/>
          <a:p>
            <a:endParaRPr lang="zh-CN" altLang="en-US"/>
          </a:p>
        </p:txBody>
      </p:sp>
      <p:pic>
        <p:nvPicPr>
          <p:cNvPr id="1028" name="Picture 4" descr="Nvidia Super Resolution">
            <a:extLst>
              <a:ext uri="{FF2B5EF4-FFF2-40B4-BE49-F238E27FC236}">
                <a16:creationId xmlns:a16="http://schemas.microsoft.com/office/drawing/2014/main" id="{7BAEC54B-B7E7-4299-BCEC-412E668D15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131445"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366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图像分割 </a:t>
            </a:r>
            <a:r>
              <a:rPr kumimoji="1" lang="en-US" altLang="zh-CN" dirty="0">
                <a:sym typeface="+mn-ea"/>
              </a:rPr>
              <a:t>Image Segmentation</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2200" b="0" dirty="0"/>
              <a:t>       图像分割是数字图像处理中的关键技术之一，它是将图像中有意义的特征部分提取出来，如图像中的边缘、区域等，这是进一步进行图像识别、分析和理解的基础。虽然目前已研究出不少边缘提取、区域分割的方法，但还没有一种普遍适用于各种图像的有效方法。因此，对图像分割的研究还在不断深入之中，是目前图像处理中研究的热点之一。</a:t>
            </a:r>
            <a:endParaRPr kumimoji="1" lang="zh-CN" altLang="en-US" sz="22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51ABC7-627A-478E-BE81-748B6BE146AC}"/>
              </a:ext>
            </a:extLst>
          </p:cNvPr>
          <p:cNvSpPr>
            <a:spLocks noGrp="1"/>
          </p:cNvSpPr>
          <p:nvPr>
            <p:ph type="title"/>
          </p:nvPr>
        </p:nvSpPr>
        <p:spPr/>
        <p:txBody>
          <a:bodyPr/>
          <a:lstStyle/>
          <a:p>
            <a:r>
              <a:rPr lang="zh-CN" altLang="en-US" dirty="0"/>
              <a:t>街景的分割</a:t>
            </a:r>
          </a:p>
        </p:txBody>
      </p:sp>
      <p:sp>
        <p:nvSpPr>
          <p:cNvPr id="3" name="内容占位符 2">
            <a:extLst>
              <a:ext uri="{FF2B5EF4-FFF2-40B4-BE49-F238E27FC236}">
                <a16:creationId xmlns:a16="http://schemas.microsoft.com/office/drawing/2014/main" id="{762C8A74-2E28-4374-9495-B236760A535C}"/>
              </a:ext>
            </a:extLst>
          </p:cNvPr>
          <p:cNvSpPr>
            <a:spLocks noGrp="1"/>
          </p:cNvSpPr>
          <p:nvPr>
            <p:ph idx="1"/>
          </p:nvPr>
        </p:nvSpPr>
        <p:spPr/>
        <p:txBody>
          <a:bodyPr/>
          <a:lstStyle/>
          <a:p>
            <a:endParaRPr lang="zh-CN" altLang="en-US"/>
          </a:p>
        </p:txBody>
      </p:sp>
      <p:pic>
        <p:nvPicPr>
          <p:cNvPr id="2050" name="Picture 2" descr="https://cdn-images-1.medium.com/max/2000/1*MQCvfEbbA44fiZk5GoDvhA.png">
            <a:extLst>
              <a:ext uri="{FF2B5EF4-FFF2-40B4-BE49-F238E27FC236}">
                <a16:creationId xmlns:a16="http://schemas.microsoft.com/office/drawing/2014/main" id="{BFBB6DBC-957E-4A84-A48E-3457699CE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396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582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图像描述</a:t>
            </a:r>
            <a:r>
              <a:rPr kumimoji="1" lang="en-US" altLang="zh-CN" dirty="0">
                <a:sym typeface="+mn-ea"/>
              </a:rPr>
              <a:t>——Image Describe</a:t>
            </a:r>
            <a:endParaRPr kumimoji="1" lang="zh-CN" altLang="en-US" dirty="0"/>
          </a:p>
        </p:txBody>
      </p:sp>
      <p:sp>
        <p:nvSpPr>
          <p:cNvPr id="3" name="内容占位符 2"/>
          <p:cNvSpPr>
            <a:spLocks noGrp="1"/>
          </p:cNvSpPr>
          <p:nvPr>
            <p:ph idx="1"/>
          </p:nvPr>
        </p:nvSpPr>
        <p:spPr/>
        <p:txBody>
          <a:bodyPr/>
          <a:lstStyle/>
          <a:p>
            <a:r>
              <a:rPr kumimoji="1" lang="zh-CN" altLang="en-US" sz="2200" dirty="0">
                <a:solidFill>
                  <a:srgbClr val="FF0000"/>
                </a:solidFill>
              </a:rPr>
              <a:t>图像描述是图像识别和理解的必要前提。</a:t>
            </a:r>
            <a:r>
              <a:rPr kumimoji="1" lang="zh-CN" altLang="en-US" sz="2200" dirty="0"/>
              <a:t>经过图像分割后，得到的是若干区域和边界，通常把感兴趣的部分称为目标，其余的部分称为背景，最终目的是让计算机来识别这些目标。</a:t>
            </a:r>
            <a:endParaRPr kumimoji="1" lang="en-US" altLang="zh-CN" sz="2200" dirty="0"/>
          </a:p>
          <a:p>
            <a:pPr marL="352425" lvl="1" indent="0">
              <a:buNone/>
            </a:pPr>
            <a:r>
              <a:rPr kumimoji="1" lang="en-US" altLang="zh-CN" sz="2200" dirty="0"/>
              <a:t>      </a:t>
            </a:r>
            <a:r>
              <a:rPr kumimoji="1" lang="zh-CN" altLang="en-US" sz="2200" dirty="0"/>
              <a:t>一般图像的描述方法采用二维形状描述，它有边界描述和区域描述两类方法。对于特殊的纹理图像可采用二维纹理特征描述。随着图像处理研究的深入发展，已经开始进行三维物体描述的研究，提出了体积描述、表面描述、广义圆柱体描述等方法。</a:t>
            </a:r>
            <a:endParaRPr kumimoji="1" lang="en-US" altLang="zh-CN" sz="2200" dirty="0"/>
          </a:p>
          <a:p>
            <a:pPr marL="352425" lvl="1" indent="0">
              <a:buNone/>
            </a:pPr>
            <a:endParaRPr kumimoji="1" lang="en-US" altLang="zh-CN" sz="2200" dirty="0"/>
          </a:p>
          <a:p>
            <a:pPr marL="352425" lvl="1" indent="0">
              <a:buNone/>
            </a:pPr>
            <a:r>
              <a:rPr kumimoji="1" lang="en-US" altLang="zh-CN" sz="2200" dirty="0"/>
              <a:t>     </a:t>
            </a:r>
            <a:r>
              <a:rPr kumimoji="1" lang="zh-CN" altLang="en-US" sz="2200" dirty="0">
                <a:solidFill>
                  <a:srgbClr val="FF0000"/>
                </a:solidFill>
              </a:rPr>
              <a:t>意图（</a:t>
            </a:r>
            <a:r>
              <a:rPr kumimoji="1" lang="en-US" altLang="zh-CN" sz="2200" dirty="0">
                <a:solidFill>
                  <a:srgbClr val="FF0000"/>
                </a:solidFill>
              </a:rPr>
              <a:t>Intention  \  </a:t>
            </a:r>
            <a:r>
              <a:rPr kumimoji="1" lang="en-US" altLang="zh-CN" sz="2200" dirty="0" err="1">
                <a:solidFill>
                  <a:srgbClr val="FF0000"/>
                </a:solidFill>
              </a:rPr>
              <a:t>itutaion</a:t>
            </a:r>
            <a:r>
              <a:rPr kumimoji="1" lang="zh-CN" altLang="en-US" sz="2200" dirty="0">
                <a:solidFill>
                  <a:srgbClr val="FF0000"/>
                </a:solidFill>
              </a:rPr>
              <a:t>），注意力，关注度。高级方法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AE1262-B75A-4FC0-9DE0-4D61194A42C4}"/>
              </a:ext>
            </a:extLst>
          </p:cNvPr>
          <p:cNvSpPr>
            <a:spLocks noGrp="1"/>
          </p:cNvSpPr>
          <p:nvPr>
            <p:ph type="title"/>
          </p:nvPr>
        </p:nvSpPr>
        <p:spPr/>
        <p:txBody>
          <a:bodyPr/>
          <a:lstStyle/>
          <a:p>
            <a:r>
              <a:rPr lang="zh-CN" altLang="en-US" dirty="0"/>
              <a:t>知识要点</a:t>
            </a:r>
          </a:p>
        </p:txBody>
      </p:sp>
      <p:sp>
        <p:nvSpPr>
          <p:cNvPr id="3" name="内容占位符 2">
            <a:extLst>
              <a:ext uri="{FF2B5EF4-FFF2-40B4-BE49-F238E27FC236}">
                <a16:creationId xmlns:a16="http://schemas.microsoft.com/office/drawing/2014/main" id="{02D78A54-162A-4815-A824-9A620C92F18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174070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16632"/>
            <a:ext cx="6876256" cy="476250"/>
          </a:xfrm>
        </p:spPr>
        <p:txBody>
          <a:bodyPr>
            <a:normAutofit/>
          </a:bodyPr>
          <a:lstStyle/>
          <a:p>
            <a:r>
              <a:rPr kumimoji="1" lang="en-US" altLang="zh-CN" dirty="0"/>
              <a:t>7.</a:t>
            </a:r>
            <a:r>
              <a:rPr kumimoji="1" lang="zh-CN" altLang="en-US" dirty="0"/>
              <a:t>图像分类与识别</a:t>
            </a:r>
            <a:r>
              <a:rPr kumimoji="1" lang="en-US" altLang="zh-CN" dirty="0"/>
              <a:t>(classification , recognition)</a:t>
            </a:r>
          </a:p>
        </p:txBody>
      </p:sp>
      <p:sp>
        <p:nvSpPr>
          <p:cNvPr id="3" name="内容占位符 2"/>
          <p:cNvSpPr>
            <a:spLocks noGrp="1"/>
          </p:cNvSpPr>
          <p:nvPr>
            <p:ph idx="1"/>
          </p:nvPr>
        </p:nvSpPr>
        <p:spPr/>
        <p:txBody>
          <a:bodyPr/>
          <a:lstStyle/>
          <a:p>
            <a:pPr marL="0" indent="0">
              <a:buNone/>
            </a:pPr>
            <a:r>
              <a:rPr kumimoji="1" lang="en-US" altLang="zh-CN" sz="2200" dirty="0"/>
              <a:t> </a:t>
            </a:r>
            <a:r>
              <a:rPr kumimoji="1" lang="zh-CN" altLang="en-US" sz="2200" dirty="0"/>
              <a:t>     </a:t>
            </a:r>
            <a:r>
              <a:rPr kumimoji="1" lang="zh-CN" altLang="en-US" sz="2200" b="0" dirty="0"/>
              <a:t>图像分类属于模式识别的范畴，其主要内容是图像经过某些预处理（增强、复原、压缩）后，进行图像分割和特征提取，从而进行判决、分类。</a:t>
            </a:r>
            <a:endParaRPr kumimoji="1" lang="en-US" altLang="zh-CN" sz="2200" b="0" dirty="0"/>
          </a:p>
          <a:p>
            <a:pPr marL="0" indent="0">
              <a:buNone/>
            </a:pPr>
            <a:r>
              <a:rPr kumimoji="1" lang="en-US" altLang="zh-CN" sz="2200" b="0" dirty="0"/>
              <a:t>      </a:t>
            </a:r>
            <a:r>
              <a:rPr kumimoji="1" lang="zh-CN" altLang="en-US" sz="2200" b="0" dirty="0"/>
              <a:t>图像分类常采用经典的模式识别方法，有统计模式分类和句法模式分类，近年兴起的模糊模式识别和人工神经网络模式分类在图像识别中也越来越受到重视。</a:t>
            </a:r>
            <a:endParaRPr kumimoji="1" lang="en-US" altLang="zh-CN" sz="2200" b="0" dirty="0"/>
          </a:p>
          <a:p>
            <a:pPr marL="0" indent="0">
              <a:buNone/>
            </a:pPr>
            <a:r>
              <a:rPr kumimoji="1" lang="en-US" altLang="zh-CN" sz="2200" b="0" dirty="0"/>
              <a:t>      </a:t>
            </a:r>
            <a:r>
              <a:rPr kumimoji="1" lang="zh-CN" altLang="en-US" sz="2200" b="0" dirty="0"/>
              <a:t>常见的识别应用包括光学字符识别、手写识别、指纹识别和人脸检测与识别等。</a:t>
            </a:r>
            <a:endParaRPr kumimoji="1" lang="en-US" altLang="zh-CN" sz="2200" dirty="0"/>
          </a:p>
          <a:p>
            <a:pPr marL="0" indent="0">
              <a:buNone/>
            </a:pPr>
            <a:r>
              <a:rPr kumimoji="1" lang="en-US" altLang="zh-CN" sz="2200" dirty="0"/>
              <a:t>    </a:t>
            </a:r>
            <a:endParaRPr kumimoji="1" lang="zh-CN" altLang="en-US" sz="2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02B41-2C5D-45A4-8B27-381400D5E2A2}"/>
              </a:ext>
            </a:extLst>
          </p:cNvPr>
          <p:cNvSpPr>
            <a:spLocks noGrp="1"/>
          </p:cNvSpPr>
          <p:nvPr>
            <p:ph type="title"/>
          </p:nvPr>
        </p:nvSpPr>
        <p:spPr/>
        <p:txBody>
          <a:bodyPr/>
          <a:lstStyle/>
          <a:p>
            <a:r>
              <a:rPr lang="zh-CN" altLang="en-US" dirty="0"/>
              <a:t>图像分类的例子</a:t>
            </a:r>
          </a:p>
        </p:txBody>
      </p:sp>
      <p:sp>
        <p:nvSpPr>
          <p:cNvPr id="3" name="内容占位符 2">
            <a:extLst>
              <a:ext uri="{FF2B5EF4-FFF2-40B4-BE49-F238E27FC236}">
                <a16:creationId xmlns:a16="http://schemas.microsoft.com/office/drawing/2014/main" id="{14B7E3FD-D934-48A8-9710-61B8335FF8F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6CCBF253-0871-458C-AC6D-187AEB3DED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294" y="1124744"/>
            <a:ext cx="5715000" cy="3352800"/>
          </a:xfrm>
          <a:prstGeom prst="rect">
            <a:avLst/>
          </a:prstGeom>
        </p:spPr>
      </p:pic>
      <p:pic>
        <p:nvPicPr>
          <p:cNvPr id="4098" name="Picture 2" descr="https://1.bp.blogspot.com/-bXVRn1UcSSg/U1QjdrCBTRI/AAAAAAAAAy4/v8vRtNb2Ty8/s1600/2641.jpg">
            <a:extLst>
              <a:ext uri="{FF2B5EF4-FFF2-40B4-BE49-F238E27FC236}">
                <a16:creationId xmlns:a16="http://schemas.microsoft.com/office/drawing/2014/main" id="{6D74F921-0703-41C1-94C1-537F087F8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575" y="2924944"/>
            <a:ext cx="5143500" cy="3457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272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502B41-2C5D-45A4-8B27-381400D5E2A2}"/>
              </a:ext>
            </a:extLst>
          </p:cNvPr>
          <p:cNvSpPr>
            <a:spLocks noGrp="1"/>
          </p:cNvSpPr>
          <p:nvPr>
            <p:ph type="title"/>
          </p:nvPr>
        </p:nvSpPr>
        <p:spPr/>
        <p:txBody>
          <a:bodyPr/>
          <a:lstStyle/>
          <a:p>
            <a:r>
              <a:rPr lang="zh-CN" altLang="en-US" dirty="0"/>
              <a:t>图像识别的例子</a:t>
            </a:r>
          </a:p>
        </p:txBody>
      </p:sp>
      <p:sp>
        <p:nvSpPr>
          <p:cNvPr id="3" name="内容占位符 2">
            <a:extLst>
              <a:ext uri="{FF2B5EF4-FFF2-40B4-BE49-F238E27FC236}">
                <a16:creationId xmlns:a16="http://schemas.microsoft.com/office/drawing/2014/main" id="{30F03926-1623-4BE9-9815-5FFBB7087167}"/>
              </a:ext>
            </a:extLst>
          </p:cNvPr>
          <p:cNvSpPr>
            <a:spLocks noGrp="1"/>
          </p:cNvSpPr>
          <p:nvPr>
            <p:ph idx="1"/>
          </p:nvPr>
        </p:nvSpPr>
        <p:spPr/>
        <p:txBody>
          <a:bodyPr/>
          <a:lstStyle/>
          <a:p>
            <a:endParaRPr lang="zh-CN" altLang="en-US"/>
          </a:p>
        </p:txBody>
      </p:sp>
      <p:pic>
        <p:nvPicPr>
          <p:cNvPr id="6" name="图片 5">
            <a:extLst>
              <a:ext uri="{FF2B5EF4-FFF2-40B4-BE49-F238E27FC236}">
                <a16:creationId xmlns:a16="http://schemas.microsoft.com/office/drawing/2014/main" id="{B5519340-8122-49FA-A8A7-BF734FE28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340768"/>
            <a:ext cx="9144000" cy="4899316"/>
          </a:xfrm>
          <a:prstGeom prst="rect">
            <a:avLst/>
          </a:prstGeom>
        </p:spPr>
      </p:pic>
    </p:spTree>
    <p:extLst>
      <p:ext uri="{BB962C8B-B14F-4D97-AF65-F5344CB8AC3E}">
        <p14:creationId xmlns:p14="http://schemas.microsoft.com/office/powerpoint/2010/main" val="229933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3AA62-A7CA-40DB-8C97-F767261FF265}"/>
              </a:ext>
            </a:extLst>
          </p:cNvPr>
          <p:cNvSpPr>
            <a:spLocks noGrp="1"/>
          </p:cNvSpPr>
          <p:nvPr>
            <p:ph type="title"/>
          </p:nvPr>
        </p:nvSpPr>
        <p:spPr/>
        <p:txBody>
          <a:bodyPr/>
          <a:lstStyle/>
          <a:p>
            <a:r>
              <a:rPr lang="zh-CN" altLang="en-US" dirty="0"/>
              <a:t>情绪识别</a:t>
            </a:r>
          </a:p>
        </p:txBody>
      </p:sp>
      <p:sp>
        <p:nvSpPr>
          <p:cNvPr id="3" name="内容占位符 2">
            <a:extLst>
              <a:ext uri="{FF2B5EF4-FFF2-40B4-BE49-F238E27FC236}">
                <a16:creationId xmlns:a16="http://schemas.microsoft.com/office/drawing/2014/main" id="{37DA6C55-0858-4ABA-B5FC-3B286E0B2AE5}"/>
              </a:ext>
            </a:extLst>
          </p:cNvPr>
          <p:cNvSpPr>
            <a:spLocks noGrp="1"/>
          </p:cNvSpPr>
          <p:nvPr>
            <p:ph idx="1"/>
          </p:nvPr>
        </p:nvSpPr>
        <p:spPr/>
        <p:txBody>
          <a:bodyPr/>
          <a:lstStyle/>
          <a:p>
            <a:endParaRPr lang="zh-CN" altLang="en-US"/>
          </a:p>
        </p:txBody>
      </p:sp>
      <p:pic>
        <p:nvPicPr>
          <p:cNvPr id="6146" name="Picture 2" descr="Facial Expression Recognition">
            <a:extLst>
              <a:ext uri="{FF2B5EF4-FFF2-40B4-BE49-F238E27FC236}">
                <a16:creationId xmlns:a16="http://schemas.microsoft.com/office/drawing/2014/main" id="{A93CFFBC-878F-4E69-8539-69B2E5CACA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38275"/>
            <a:ext cx="91440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206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8</a:t>
            </a:r>
            <a:r>
              <a:rPr kumimoji="1" lang="zh-CN" altLang="en-US" dirty="0">
                <a:sym typeface="+mn-ea"/>
              </a:rPr>
              <a:t>、图像信息安全</a:t>
            </a:r>
            <a:endParaRPr kumimoji="1" lang="zh-CN" altLang="en-US" dirty="0"/>
          </a:p>
        </p:txBody>
      </p:sp>
      <p:sp>
        <p:nvSpPr>
          <p:cNvPr id="3" name="内容占位符 2"/>
          <p:cNvSpPr>
            <a:spLocks noGrp="1"/>
          </p:cNvSpPr>
          <p:nvPr>
            <p:ph idx="1"/>
          </p:nvPr>
        </p:nvSpPr>
        <p:spPr/>
        <p:txBody>
          <a:bodyPr/>
          <a:lstStyle/>
          <a:p>
            <a:pPr marL="0" indent="0">
              <a:buNone/>
            </a:pPr>
            <a:r>
              <a:rPr kumimoji="1" lang="zh-CN" altLang="en-US" sz="2200" b="0" dirty="0"/>
              <a:t>      图像信息安全是伴随着计算机网络和多媒体技术的迅速发展而产生的新问题。近年来，数字图像逐渐克服了因存储量巨大而带来的困难，成为信息表达方式的主流。然而如何保证数字图像信息的安全成为了热门的研究话题，它涉及到</a:t>
            </a:r>
            <a:r>
              <a:rPr kumimoji="1" lang="zh-CN" altLang="en-US" sz="2200" b="0" dirty="0">
                <a:solidFill>
                  <a:srgbClr val="FF0000"/>
                </a:solidFill>
              </a:rPr>
              <a:t>数学、密码学、信息论、计算机视觉</a:t>
            </a:r>
            <a:r>
              <a:rPr kumimoji="1" lang="zh-CN" altLang="en-US" sz="2200" b="0" dirty="0"/>
              <a:t>及其他计算机应用技术等多门学科。</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200" b="0" dirty="0"/>
              <a:t>      </a:t>
            </a:r>
            <a:r>
              <a:rPr kumimoji="1" lang="zh-CN" altLang="en-US" sz="2200" b="0" dirty="0"/>
              <a:t>图像信息安全问题有着极为广泛的含义，其中信息隐藏与伪装技术是十分有趣而有用的课题，即将正常的图像资料加工成一堆乱码使之难以辨认，或将加密资料隐藏或变换于另一非机密性的文件内容中，使之成为加入隐藏信息的目标文件。</a:t>
            </a:r>
            <a:endParaRPr kumimoji="1" lang="en-US" altLang="zh-CN" sz="2200" b="0" dirty="0"/>
          </a:p>
          <a:p>
            <a:pPr marL="0" indent="0">
              <a:buNone/>
            </a:pPr>
            <a:r>
              <a:rPr kumimoji="1" lang="en-US" altLang="zh-CN" sz="2200" b="0" dirty="0"/>
              <a:t>       </a:t>
            </a:r>
            <a:r>
              <a:rPr kumimoji="1" lang="zh-CN" altLang="en-US" sz="2200" b="0" dirty="0">
                <a:solidFill>
                  <a:srgbClr val="FF0000"/>
                </a:solidFill>
              </a:rPr>
              <a:t>信息隐藏与伪装</a:t>
            </a:r>
            <a:r>
              <a:rPr kumimoji="1" lang="zh-CN" altLang="en-US" sz="2200" b="0" dirty="0"/>
              <a:t>技术主要包括数字图像置乱、数字图像信息隐藏、</a:t>
            </a:r>
            <a:r>
              <a:rPr kumimoji="1" lang="zh-CN" altLang="en-US" sz="2200" b="0" dirty="0">
                <a:solidFill>
                  <a:srgbClr val="FF0000"/>
                </a:solidFill>
              </a:rPr>
              <a:t>数字图像水印</a:t>
            </a:r>
            <a:r>
              <a:rPr kumimoji="1" lang="zh-CN" altLang="en-US" sz="2200" b="0" dirty="0"/>
              <a:t>技术、数字图像分存等内容。</a:t>
            </a:r>
          </a:p>
          <a:p>
            <a:pPr marL="352425" lvl="1" indent="0">
              <a:buNone/>
            </a:pPr>
            <a:endParaRPr kumimoji="1" lang="zh-CN" altLang="en-US" sz="2200" b="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99E869-4D05-4D91-8199-7BF8372677C5}"/>
              </a:ext>
            </a:extLst>
          </p:cNvPr>
          <p:cNvSpPr>
            <a:spLocks noGrp="1"/>
          </p:cNvSpPr>
          <p:nvPr>
            <p:ph type="title"/>
          </p:nvPr>
        </p:nvSpPr>
        <p:spPr/>
        <p:txBody>
          <a:bodyPr/>
          <a:lstStyle/>
          <a:p>
            <a:r>
              <a:rPr lang="zh-CN" altLang="en-US" dirty="0"/>
              <a:t>隐写（</a:t>
            </a:r>
            <a:r>
              <a:rPr lang="en-US" altLang="zh-CN" dirty="0"/>
              <a:t>Steganography</a:t>
            </a:r>
            <a:r>
              <a:rPr lang="zh-CN" altLang="en-US" dirty="0"/>
              <a:t>）</a:t>
            </a:r>
          </a:p>
        </p:txBody>
      </p:sp>
      <p:sp>
        <p:nvSpPr>
          <p:cNvPr id="3" name="内容占位符 2">
            <a:extLst>
              <a:ext uri="{FF2B5EF4-FFF2-40B4-BE49-F238E27FC236}">
                <a16:creationId xmlns:a16="http://schemas.microsoft.com/office/drawing/2014/main" id="{A2632F72-A92C-4A0B-936B-582FC3DE9C58}"/>
              </a:ext>
            </a:extLst>
          </p:cNvPr>
          <p:cNvSpPr>
            <a:spLocks noGrp="1"/>
          </p:cNvSpPr>
          <p:nvPr>
            <p:ph idx="1"/>
          </p:nvPr>
        </p:nvSpPr>
        <p:spPr/>
        <p:txBody>
          <a:bodyPr/>
          <a:lstStyle/>
          <a:p>
            <a:r>
              <a:rPr lang="zh-CN" altLang="en-US" dirty="0"/>
              <a:t>同一幅图片，打上不同的光，出现不同的数字</a:t>
            </a:r>
          </a:p>
        </p:txBody>
      </p:sp>
      <p:pic>
        <p:nvPicPr>
          <p:cNvPr id="7170" name="Picture 2" descr="https://upload.wikimedia.org/wikipedia/en/9/9c/Steganography.png">
            <a:extLst>
              <a:ext uri="{FF2B5EF4-FFF2-40B4-BE49-F238E27FC236}">
                <a16:creationId xmlns:a16="http://schemas.microsoft.com/office/drawing/2014/main" id="{8E84BF4A-6ED5-4F77-B090-DFB87C947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784" y="2204864"/>
            <a:ext cx="8334672" cy="208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0178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r>
              <a:rPr kumimoji="1" lang="en-US" altLang="zh-CN" sz="2400" dirty="0"/>
              <a:t>2.1.3</a:t>
            </a:r>
            <a:r>
              <a:rPr kumimoji="1" lang="zh-CN" altLang="en-US" sz="2400" dirty="0"/>
              <a:t> 图像情报处理的应用领域</a:t>
            </a:r>
            <a:endParaRPr kumimoji="1" lang="en-US" altLang="zh-CN" sz="2400" dirty="0"/>
          </a:p>
          <a:p>
            <a:pPr marL="0" indent="0">
              <a:buNone/>
            </a:pPr>
            <a:r>
              <a:rPr kumimoji="1" lang="en-US" altLang="zh-CN" sz="2400" dirty="0"/>
              <a:t>    </a:t>
            </a:r>
            <a:r>
              <a:rPr kumimoji="1" lang="zh-CN" altLang="en-US" sz="2200" b="0" dirty="0"/>
              <a:t>图像是人们获取和交换信息的重要载体，图像处理的应用领域涉及人类生活和工作的方方面面。随着人类活动范围的不断扩大，图像处理的应用领域也将随之不断扩大。</a:t>
            </a:r>
            <a:endParaRPr kumimoji="1" lang="zh-CN" altLang="en-US" sz="2200" dirty="0"/>
          </a:p>
          <a:p>
            <a:pPr marL="0" indent="0">
              <a:buNone/>
            </a:pPr>
            <a:r>
              <a:rPr kumimoji="1" lang="zh-CN" altLang="en-US" sz="2400" dirty="0">
                <a:sym typeface="+mn-ea"/>
              </a:rPr>
              <a:t> </a:t>
            </a:r>
            <a:endParaRPr kumimoji="1" lang="zh-CN" altLang="en-US" sz="2200" b="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r>
              <a:rPr kumimoji="1" lang="en-US" altLang="zh-CN" sz="2400" dirty="0"/>
              <a:t>2.1.3</a:t>
            </a:r>
            <a:r>
              <a:rPr kumimoji="1" lang="zh-CN" altLang="en-US" sz="2400" dirty="0"/>
              <a:t>图像情报处理的应用领域</a:t>
            </a:r>
            <a:endParaRPr kumimoji="1" lang="en-US" altLang="zh-CN" sz="2400" dirty="0"/>
          </a:p>
          <a:p>
            <a:pPr marL="0" indent="0">
              <a:buNone/>
            </a:pPr>
            <a:r>
              <a:rPr kumimoji="1" lang="en-US" altLang="zh-CN" sz="2200" b="0" dirty="0">
                <a:sym typeface="+mn-ea"/>
              </a:rPr>
              <a:t> </a:t>
            </a:r>
            <a:r>
              <a:rPr kumimoji="1" lang="zh-CN" altLang="en-US" sz="2200" b="0" dirty="0">
                <a:sym typeface="+mn-ea"/>
              </a:rPr>
              <a:t>   </a:t>
            </a:r>
            <a:r>
              <a:rPr kumimoji="1" lang="en-US" altLang="zh-CN" sz="2200" b="0" dirty="0">
                <a:sym typeface="+mn-ea"/>
              </a:rPr>
              <a:t>1.</a:t>
            </a:r>
            <a:r>
              <a:rPr kumimoji="1" lang="zh-CN" altLang="en-US" sz="2200" b="0" dirty="0">
                <a:sym typeface="+mn-ea"/>
              </a:rPr>
              <a:t>航空和航天技术方面的应用</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a:t>
            </a:r>
            <a:r>
              <a:rPr kumimoji="1" lang="en-US" altLang="zh-CN" sz="2200" b="0" dirty="0">
                <a:sym typeface="+mn-ea"/>
              </a:rPr>
              <a:t>1</a:t>
            </a:r>
            <a:r>
              <a:rPr kumimoji="1" lang="zh-CN" altLang="en-US" sz="2200" b="0" dirty="0">
                <a:sym typeface="+mn-ea"/>
              </a:rPr>
              <a:t>）对月球、火星照片的处理</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美国喷气推进实验室对航天检测器“徘徊者”</a:t>
            </a:r>
            <a:r>
              <a:rPr kumimoji="1" lang="en-US" altLang="zh-CN" sz="2200" b="0" dirty="0">
                <a:sym typeface="+mn-ea"/>
              </a:rPr>
              <a:t>7</a:t>
            </a:r>
            <a:r>
              <a:rPr kumimoji="1" lang="zh-CN" altLang="en-US" sz="2200" b="0" dirty="0">
                <a:sym typeface="+mn-ea"/>
              </a:rPr>
              <a:t>号在</a:t>
            </a:r>
            <a:r>
              <a:rPr kumimoji="1" lang="en-US" altLang="zh-CN" sz="2200" b="0" dirty="0">
                <a:sym typeface="+mn-ea"/>
              </a:rPr>
              <a:t>1964</a:t>
            </a:r>
            <a:r>
              <a:rPr kumimoji="1" lang="zh-CN" altLang="en-US" sz="2200" b="0" dirty="0">
                <a:sym typeface="+mn-ea"/>
              </a:rPr>
              <a:t>年发回的几千张月球照片使用的几何校正、灰度变换、去除噪声等图像处理技术，绘制了月球表面地图，随后又获得月球的地形图、彩色图和全景镶嵌图，为人类登月打下了基础。</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pPr marL="0" indent="0">
              <a:buNone/>
            </a:pPr>
            <a:r>
              <a:rPr kumimoji="1" lang="en-US" altLang="zh-CN" sz="2400" dirty="0"/>
              <a:t>    </a:t>
            </a:r>
            <a:r>
              <a:rPr kumimoji="1" lang="zh-CN" altLang="en-US" sz="2200" b="0" dirty="0"/>
              <a:t>（</a:t>
            </a:r>
            <a:r>
              <a:rPr kumimoji="1" lang="en-US" altLang="zh-CN" sz="2200" b="0" dirty="0"/>
              <a:t>2</a:t>
            </a:r>
            <a:r>
              <a:rPr kumimoji="1" lang="zh-CN" altLang="en-US" sz="2200" b="0" dirty="0"/>
              <a:t>）在飞机遥感和卫星遥感技术中</a:t>
            </a:r>
            <a:endParaRPr kumimoji="1" lang="en-US" altLang="zh-CN" sz="2200" b="0" dirty="0"/>
          </a:p>
          <a:p>
            <a:pPr marL="0" indent="0">
              <a:buNone/>
            </a:pPr>
            <a:r>
              <a:rPr kumimoji="1" lang="en-US" altLang="zh-CN" sz="2200" b="0" dirty="0"/>
              <a:t>      </a:t>
            </a:r>
            <a:r>
              <a:rPr kumimoji="1" lang="zh-CN" altLang="en-US" sz="2200" b="0" dirty="0"/>
              <a:t> 许多国家每天都派出很多侦查飞机对地球上感兴趣的地区进行大量的控制摄影，用配备有高级计算机的图像处理系统来判读分析，既节省了人力，又加快了速度，还可以从照片中提取人工所不能发现的大量有用情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6BE744-8D8B-4B6F-9BD4-160361BCC534}"/>
              </a:ext>
            </a:extLst>
          </p:cNvPr>
          <p:cNvSpPr>
            <a:spLocks noGrp="1"/>
          </p:cNvSpPr>
          <p:nvPr>
            <p:ph type="title"/>
          </p:nvPr>
        </p:nvSpPr>
        <p:spPr/>
        <p:txBody>
          <a:bodyPr/>
          <a:lstStyle/>
          <a:p>
            <a:r>
              <a:rPr lang="zh-CN" altLang="en-US" dirty="0"/>
              <a:t>工具与参考</a:t>
            </a:r>
          </a:p>
        </p:txBody>
      </p:sp>
      <p:sp>
        <p:nvSpPr>
          <p:cNvPr id="3" name="内容占位符 2">
            <a:extLst>
              <a:ext uri="{FF2B5EF4-FFF2-40B4-BE49-F238E27FC236}">
                <a16:creationId xmlns:a16="http://schemas.microsoft.com/office/drawing/2014/main" id="{2CF31A80-ECF1-4EF6-A7E1-ECB4AC3310FE}"/>
              </a:ext>
            </a:extLst>
          </p:cNvPr>
          <p:cNvSpPr>
            <a:spLocks noGrp="1"/>
          </p:cNvSpPr>
          <p:nvPr>
            <p:ph idx="1"/>
          </p:nvPr>
        </p:nvSpPr>
        <p:spPr/>
        <p:txBody>
          <a:bodyPr/>
          <a:lstStyle/>
          <a:p>
            <a:r>
              <a:rPr kumimoji="1" lang="zh-CN" altLang="en-US" b="0" dirty="0"/>
              <a:t>利器：</a:t>
            </a:r>
            <a:r>
              <a:rPr kumimoji="1" lang="en-US" altLang="zh-CN" b="0" dirty="0"/>
              <a:t>OpenCV</a:t>
            </a:r>
            <a:r>
              <a:rPr kumimoji="1" lang="zh-CN" altLang="en-US" b="0" dirty="0"/>
              <a:t>（</a:t>
            </a:r>
            <a:r>
              <a:rPr kumimoji="1" lang="en-US" altLang="zh-CN" b="0" dirty="0"/>
              <a:t>Python</a:t>
            </a:r>
            <a:r>
              <a:rPr kumimoji="1" lang="zh-CN" altLang="en-US" b="0" dirty="0"/>
              <a:t>）、</a:t>
            </a:r>
            <a:r>
              <a:rPr kumimoji="1" lang="en-US" altLang="zh-CN" b="0" dirty="0" err="1"/>
              <a:t>Matlab</a:t>
            </a:r>
            <a:r>
              <a:rPr kumimoji="1" lang="en-US" altLang="zh-CN" b="0" dirty="0"/>
              <a:t> Image Processing Toolbox</a:t>
            </a:r>
          </a:p>
          <a:p>
            <a:r>
              <a:rPr kumimoji="1" lang="zh-CN" altLang="en-US" b="0" dirty="0"/>
              <a:t>可参考：</a:t>
            </a:r>
            <a:endParaRPr lang="zh-CN" altLang="en-US" dirty="0"/>
          </a:p>
        </p:txBody>
      </p:sp>
      <p:pic>
        <p:nvPicPr>
          <p:cNvPr id="6" name="图片 5">
            <a:extLst>
              <a:ext uri="{FF2B5EF4-FFF2-40B4-BE49-F238E27FC236}">
                <a16:creationId xmlns:a16="http://schemas.microsoft.com/office/drawing/2014/main" id="{9560483C-A19B-4B09-B9E2-CFDB9AD3C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275375"/>
            <a:ext cx="3960378" cy="3960378"/>
          </a:xfrm>
          <a:prstGeom prst="rect">
            <a:avLst/>
          </a:prstGeom>
        </p:spPr>
      </p:pic>
      <p:pic>
        <p:nvPicPr>
          <p:cNvPr id="10" name="图片 9">
            <a:extLst>
              <a:ext uri="{FF2B5EF4-FFF2-40B4-BE49-F238E27FC236}">
                <a16:creationId xmlns:a16="http://schemas.microsoft.com/office/drawing/2014/main" id="{11251B84-CE9D-4777-824F-92DECB2A1F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2405454"/>
            <a:ext cx="3739480" cy="3739480"/>
          </a:xfrm>
          <a:prstGeom prst="rect">
            <a:avLst/>
          </a:prstGeom>
        </p:spPr>
      </p:pic>
    </p:spTree>
    <p:extLst>
      <p:ext uri="{BB962C8B-B14F-4D97-AF65-F5344CB8AC3E}">
        <p14:creationId xmlns:p14="http://schemas.microsoft.com/office/powerpoint/2010/main" val="334578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2.1</a:t>
            </a:r>
            <a:r>
              <a:rPr kumimoji="1" lang="en-US" dirty="0"/>
              <a:t> </a:t>
            </a:r>
            <a:r>
              <a:rPr kumimoji="1" lang="zh-CN" altLang="en-US" dirty="0"/>
              <a:t>图像情报处理基础</a:t>
            </a:r>
          </a:p>
        </p:txBody>
      </p:sp>
      <p:sp>
        <p:nvSpPr>
          <p:cNvPr id="3" name="内容占位符 2"/>
          <p:cNvSpPr>
            <a:spLocks noGrp="1"/>
          </p:cNvSpPr>
          <p:nvPr>
            <p:ph idx="1"/>
          </p:nvPr>
        </p:nvSpPr>
        <p:spPr/>
        <p:txBody>
          <a:bodyPr/>
          <a:lstStyle/>
          <a:p>
            <a:r>
              <a:rPr kumimoji="1" lang="en-US" altLang="zh-CN" sz="2400" dirty="0">
                <a:sym typeface="+mn-ea"/>
              </a:rPr>
              <a:t>2.1.3 </a:t>
            </a:r>
            <a:r>
              <a:rPr kumimoji="1" lang="zh-CN" altLang="en-US" sz="2400" dirty="0"/>
              <a:t>图像情报处理的应用领域</a:t>
            </a:r>
            <a:endParaRPr kumimoji="1" lang="en-US" altLang="zh-CN" sz="2400" dirty="0"/>
          </a:p>
          <a:p>
            <a:pPr marL="0" indent="0">
              <a:buNone/>
            </a:pPr>
            <a:r>
              <a:rPr kumimoji="1" lang="en-US" altLang="zh-CN" sz="2400" dirty="0">
                <a:sym typeface="+mn-ea"/>
              </a:rPr>
              <a:t>    </a:t>
            </a:r>
            <a:r>
              <a:rPr kumimoji="1" lang="en-US" altLang="zh-CN" sz="2200" b="0" dirty="0">
                <a:sym typeface="+mn-ea"/>
              </a:rPr>
              <a:t>2.</a:t>
            </a:r>
            <a:r>
              <a:rPr kumimoji="1" lang="zh-CN" altLang="en-US" sz="2200" b="0" dirty="0">
                <a:sym typeface="+mn-ea"/>
              </a:rPr>
              <a:t>军事与公安方面的应用</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军事方面：导弹的精确末制导，各种侦查照片的判读，具有图像传输、存储和显示功能的军事指挥自动化系统，飞机、坦克和军舰模拟训练系统等。</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公安方面：公安业务图像的判读分析，指纹识别，人脸识别，不完整图像的复原以及交通监控、事故分析等。</a:t>
            </a:r>
            <a:endParaRPr kumimoji="1" lang="zh-CN" altLang="en-US" sz="2400" dirty="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2.1</a:t>
            </a:r>
            <a:r>
              <a:rPr kumimoji="1" lang="en-US" dirty="0"/>
              <a:t> </a:t>
            </a:r>
            <a:r>
              <a:rPr kumimoji="1" lang="zh-CN" altLang="en-US" dirty="0"/>
              <a:t>图像情报处理基础</a:t>
            </a:r>
          </a:p>
        </p:txBody>
      </p:sp>
      <p:sp>
        <p:nvSpPr>
          <p:cNvPr id="3" name="内容占位符 2"/>
          <p:cNvSpPr>
            <a:spLocks noGrp="1"/>
          </p:cNvSpPr>
          <p:nvPr>
            <p:ph idx="1"/>
          </p:nvPr>
        </p:nvSpPr>
        <p:spPr/>
        <p:txBody>
          <a:bodyPr/>
          <a:lstStyle/>
          <a:p>
            <a:r>
              <a:rPr kumimoji="1" lang="en-US" altLang="zh-CN" sz="2400" dirty="0">
                <a:sym typeface="+mn-ea"/>
              </a:rPr>
              <a:t>2.1.3 </a:t>
            </a:r>
            <a:r>
              <a:rPr kumimoji="1" lang="zh-CN" altLang="en-US" sz="2400" dirty="0"/>
              <a:t>图像情报处理的应用领域</a:t>
            </a:r>
            <a:endParaRPr kumimoji="1" lang="en-US" altLang="zh-CN" sz="2400" dirty="0"/>
          </a:p>
          <a:p>
            <a:pPr marL="0" indent="0">
              <a:buNone/>
            </a:pPr>
            <a:r>
              <a:rPr kumimoji="1" lang="zh-CN" altLang="en-US" sz="2400" dirty="0">
                <a:sym typeface="+mn-ea"/>
              </a:rPr>
              <a:t>    </a:t>
            </a:r>
            <a:r>
              <a:rPr kumimoji="1" lang="en-US" altLang="zh-CN" sz="2200" b="0" dirty="0">
                <a:sym typeface="+mn-ea"/>
              </a:rPr>
              <a:t>3.</a:t>
            </a:r>
            <a:r>
              <a:rPr kumimoji="1" lang="zh-CN" altLang="en-US" sz="2200" b="0" dirty="0">
                <a:sym typeface="+mn-ea"/>
              </a:rPr>
              <a:t>公共场所安全监控</a:t>
            </a:r>
            <a:endParaRPr kumimoji="1" lang="en-US" altLang="zh-CN" sz="2200" b="0" dirty="0">
              <a:sym typeface="+mn-ea"/>
            </a:endParaRPr>
          </a:p>
          <a:p>
            <a:pPr marL="0" indent="0">
              <a:buNone/>
            </a:pPr>
            <a:r>
              <a:rPr kumimoji="1" lang="en-US" altLang="zh-CN" sz="2400" b="0" dirty="0">
                <a:sym typeface="+mn-ea"/>
              </a:rPr>
              <a:t>    </a:t>
            </a:r>
            <a:r>
              <a:rPr kumimoji="1" lang="zh-CN" altLang="en-US" sz="2200" b="0" dirty="0">
                <a:sym typeface="+mn-ea"/>
              </a:rPr>
              <a:t>美国</a:t>
            </a:r>
            <a:r>
              <a:rPr kumimoji="1" lang="en-US" altLang="zh-CN" sz="2200" b="0" dirty="0">
                <a:sym typeface="+mn-ea"/>
              </a:rPr>
              <a:t>9.11</a:t>
            </a:r>
            <a:r>
              <a:rPr kumimoji="1" lang="zh-CN" altLang="en-US" sz="2200" b="0" dirty="0">
                <a:sym typeface="+mn-ea"/>
              </a:rPr>
              <a:t>事件后，各国普遍意识到公共场所在国家安全方面存在的隐患，一些国家以及开始在机场安装人脸检测与识别系统，将乘客的面部图像进行处理后与逃犯的人脸图像数据库进行比较。</a:t>
            </a:r>
            <a:endParaRPr kumimoji="1" lang="zh-CN" altLang="en-US" sz="2400" b="0" dirty="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dirty="0"/>
              <a:t>2 </a:t>
            </a:r>
            <a:r>
              <a:rPr kumimoji="1" lang="zh-CN" altLang="en-US" dirty="0"/>
              <a:t>图像特征提取</a:t>
            </a:r>
          </a:p>
        </p:txBody>
      </p:sp>
      <p:sp>
        <p:nvSpPr>
          <p:cNvPr id="3" name="内容占位符 2"/>
          <p:cNvSpPr>
            <a:spLocks noGrp="1"/>
          </p:cNvSpPr>
          <p:nvPr>
            <p:ph idx="1"/>
          </p:nvPr>
        </p:nvSpPr>
        <p:spPr/>
        <p:txBody>
          <a:bodyPr/>
          <a:lstStyle/>
          <a:p>
            <a:r>
              <a:rPr kumimoji="1" lang="en-US" altLang="zh-CN" sz="2400" dirty="0">
                <a:sym typeface="+mn-ea"/>
              </a:rPr>
              <a:t>2.2.1</a:t>
            </a:r>
            <a:r>
              <a:rPr kumimoji="1" lang="zh-CN" altLang="en-US" sz="2400" dirty="0">
                <a:sym typeface="+mn-ea"/>
              </a:rPr>
              <a:t> 图像基础</a:t>
            </a:r>
          </a:p>
          <a:p>
            <a:pPr marL="0" indent="0">
              <a:buNone/>
            </a:pPr>
            <a:r>
              <a:rPr kumimoji="1" lang="zh-CN" altLang="en-US" sz="2400" dirty="0">
                <a:sym typeface="+mn-ea"/>
              </a:rPr>
              <a:t>    </a:t>
            </a:r>
            <a:r>
              <a:rPr kumimoji="1" lang="zh-CN" altLang="en-US" sz="2200" b="0" dirty="0">
                <a:sym typeface="+mn-ea"/>
              </a:rPr>
              <a:t>图像是指由输入设备捕捉的实际场景画面，或以数字化形式存储的任意画面。静止的图像是一个矩阵，由一些排成行列的点组成，这些点称为像素点（</a:t>
            </a:r>
            <a:r>
              <a:rPr kumimoji="1" lang="en-US" altLang="zh-CN" sz="2200" b="0" dirty="0">
                <a:sym typeface="+mn-ea"/>
              </a:rPr>
              <a:t>Pixel</a:t>
            </a:r>
            <a:r>
              <a:rPr kumimoji="1" lang="zh-CN" altLang="en-US" sz="2200" b="0" dirty="0">
                <a:sym typeface="+mn-ea"/>
              </a:rPr>
              <a:t>），这种图像称为位图（</a:t>
            </a:r>
            <a:r>
              <a:rPr kumimoji="1" lang="en-US" altLang="zh-CN" sz="2200" b="0" dirty="0">
                <a:sym typeface="+mn-ea"/>
              </a:rPr>
              <a:t>Bitmap</a:t>
            </a:r>
            <a:r>
              <a:rPr kumimoji="1" lang="zh-CN" altLang="en-US" sz="2200" b="0" dirty="0">
                <a:sym typeface="+mn-ea"/>
              </a:rPr>
              <a:t>）。位图中的位用来定义图中每个像素点的颜色和亮度。对于黑白图常用</a:t>
            </a:r>
            <a:r>
              <a:rPr kumimoji="1" lang="en-US" altLang="zh-CN" sz="2200" b="0" dirty="0">
                <a:sym typeface="+mn-ea"/>
              </a:rPr>
              <a:t>1</a:t>
            </a:r>
            <a:r>
              <a:rPr kumimoji="1" lang="zh-CN" altLang="en-US" sz="2200" b="0" dirty="0">
                <a:sym typeface="+mn-ea"/>
              </a:rPr>
              <a:t>位表示，对灰度图常用</a:t>
            </a:r>
            <a:r>
              <a:rPr kumimoji="1" lang="en-US" altLang="zh-CN" sz="2200" b="0" dirty="0">
                <a:sym typeface="+mn-ea"/>
              </a:rPr>
              <a:t>4</a:t>
            </a:r>
            <a:r>
              <a:rPr kumimoji="1" lang="zh-CN" altLang="en-US" sz="2200" b="0" dirty="0">
                <a:sym typeface="+mn-ea"/>
              </a:rPr>
              <a:t>位或</a:t>
            </a:r>
            <a:r>
              <a:rPr kumimoji="1" lang="en-US" altLang="zh-CN" sz="2200" b="0" dirty="0">
                <a:sym typeface="+mn-ea"/>
              </a:rPr>
              <a:t>8</a:t>
            </a:r>
            <a:r>
              <a:rPr kumimoji="1" lang="zh-CN" altLang="en-US" sz="2200" b="0" dirty="0">
                <a:sym typeface="+mn-ea"/>
              </a:rPr>
              <a:t>位表示该点的亮度，而彩色图有多种描述方法。</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位图图像适合表现层次和色彩比较丰富、包含大量细节的图像。</a:t>
            </a:r>
            <a:endParaRPr kumimoji="1" lang="en-US" altLang="zh-CN" sz="2200" b="0" dirty="0">
              <a:sym typeface="+mn-ea"/>
            </a:endParaRPr>
          </a:p>
          <a:p>
            <a:pPr marL="0" indent="0">
              <a:buNone/>
            </a:pPr>
            <a:r>
              <a:rPr kumimoji="1" lang="en-US" altLang="zh-CN" sz="2200" b="0" dirty="0">
                <a:sym typeface="+mn-ea"/>
              </a:rPr>
              <a:t>   </a:t>
            </a:r>
            <a:endParaRPr kumimoji="1" lang="zh-CN" altLang="en-US" sz="2400" b="0" dirty="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矢量图（</a:t>
            </a:r>
            <a:r>
              <a:rPr kumimoji="1" lang="en-US" altLang="zh-CN" dirty="0"/>
              <a:t>Vector Graphics</a:t>
            </a:r>
            <a:r>
              <a:rPr kumimoji="1" lang="zh-CN" altLang="en-US" dirty="0"/>
              <a:t>）</a:t>
            </a:r>
          </a:p>
        </p:txBody>
      </p:sp>
      <p:sp>
        <p:nvSpPr>
          <p:cNvPr id="5" name="内容占位符 4">
            <a:extLst>
              <a:ext uri="{FF2B5EF4-FFF2-40B4-BE49-F238E27FC236}">
                <a16:creationId xmlns:a16="http://schemas.microsoft.com/office/drawing/2014/main" id="{9E1DC19B-AE08-4388-B2BB-31A4AE536B99}"/>
              </a:ext>
            </a:extLst>
          </p:cNvPr>
          <p:cNvSpPr>
            <a:spLocks noGrp="1"/>
          </p:cNvSpPr>
          <p:nvPr>
            <p:ph idx="1"/>
          </p:nvPr>
        </p:nvSpPr>
        <p:spPr/>
        <p:txBody>
          <a:bodyPr/>
          <a:lstStyle/>
          <a:p>
            <a:pPr marL="0" indent="0">
              <a:buNone/>
            </a:pPr>
            <a:r>
              <a:rPr lang="zh-CN" altLang="en-US" dirty="0"/>
              <a:t>矢量图形是计算机图形学中用点、直线或者多边形等基于数学方程的几何图元表示图像。</a:t>
            </a:r>
            <a:endParaRPr lang="en-US" altLang="zh-CN" dirty="0"/>
          </a:p>
          <a:p>
            <a:pPr marL="0" indent="0">
              <a:buNone/>
            </a:pPr>
            <a:r>
              <a:rPr lang="zh-CN" altLang="en-US" dirty="0"/>
              <a:t>字体、</a:t>
            </a:r>
            <a:r>
              <a:rPr lang="en-US" altLang="zh-CN" dirty="0"/>
              <a:t>LOGO</a:t>
            </a:r>
            <a:r>
              <a:rPr lang="zh-CN" altLang="en-US" dirty="0"/>
              <a:t>、地图等</a:t>
            </a:r>
            <a:endParaRPr lang="en-US" altLang="zh-CN" dirty="0"/>
          </a:p>
          <a:p>
            <a:pPr marL="0" indent="0">
              <a:buNone/>
            </a:pPr>
            <a:r>
              <a:rPr lang="en-US" altLang="zh-CN" dirty="0"/>
              <a:t>SVG</a:t>
            </a:r>
            <a:r>
              <a:rPr lang="zh-CN" altLang="en-US" dirty="0"/>
              <a:t>格式</a:t>
            </a:r>
            <a:endParaRPr lang="en-US" altLang="zh-CN" dirty="0"/>
          </a:p>
          <a:p>
            <a:pPr marL="0" indent="0">
              <a:buNone/>
            </a:pPr>
            <a:endParaRPr lang="en-US" altLang="zh-CN" dirty="0"/>
          </a:p>
          <a:p>
            <a:pPr marL="0" indent="0">
              <a:buNone/>
            </a:pPr>
            <a:r>
              <a:rPr lang="zh-CN" altLang="en-US" dirty="0"/>
              <a:t>文件体积小。</a:t>
            </a:r>
            <a:endParaRPr lang="en-US" altLang="zh-CN" dirty="0"/>
          </a:p>
          <a:p>
            <a:pPr marL="0" indent="0">
              <a:buNone/>
            </a:pPr>
            <a:r>
              <a:rPr lang="zh-CN" altLang="en-US" dirty="0"/>
              <a:t>无级缩放。</a:t>
            </a:r>
            <a:endParaRPr lang="en-US" altLang="zh-CN" dirty="0"/>
          </a:p>
          <a:p>
            <a:pPr marL="0" indent="0">
              <a:buNone/>
            </a:pPr>
            <a:r>
              <a:rPr lang="zh-CN" altLang="en-US" dirty="0"/>
              <a:t>识别率高（车牌，各种</a:t>
            </a:r>
            <a:r>
              <a:rPr lang="en-US" altLang="zh-CN" dirty="0"/>
              <a:t>OCR</a:t>
            </a:r>
            <a:r>
              <a:rPr lang="zh-CN" altLang="en-US" dirty="0"/>
              <a:t>）。</a:t>
            </a:r>
            <a:endParaRPr lang="en-US" altLang="zh-CN" dirty="0"/>
          </a:p>
          <a:p>
            <a:pPr marL="0" indent="0">
              <a:buNone/>
            </a:pPr>
            <a:endParaRPr lang="zh-CN" altLang="en-US" dirty="0"/>
          </a:p>
        </p:txBody>
      </p:sp>
    </p:spTree>
    <p:extLst>
      <p:ext uri="{BB962C8B-B14F-4D97-AF65-F5344CB8AC3E}">
        <p14:creationId xmlns:p14="http://schemas.microsoft.com/office/powerpoint/2010/main" val="2363027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dirty="0"/>
              <a:t>2 </a:t>
            </a:r>
            <a:r>
              <a:rPr kumimoji="1" lang="zh-CN" altLang="en-US" dirty="0"/>
              <a:t>图像特征提取</a:t>
            </a:r>
          </a:p>
        </p:txBody>
      </p:sp>
      <p:sp>
        <p:nvSpPr>
          <p:cNvPr id="3" name="内容占位符 2"/>
          <p:cNvSpPr>
            <a:spLocks noGrp="1"/>
          </p:cNvSpPr>
          <p:nvPr>
            <p:ph idx="1"/>
          </p:nvPr>
        </p:nvSpPr>
        <p:spPr/>
        <p:txBody>
          <a:bodyPr/>
          <a:lstStyle/>
          <a:p>
            <a:pPr marL="0" indent="0">
              <a:buNone/>
            </a:pPr>
            <a:r>
              <a:rPr kumimoji="1" lang="en-US" altLang="zh-CN" sz="2400" dirty="0">
                <a:sym typeface="+mn-ea"/>
              </a:rPr>
              <a:t>2.2.1.1 </a:t>
            </a:r>
            <a:r>
              <a:rPr kumimoji="1" lang="zh-CN" altLang="en-US" sz="2400" dirty="0">
                <a:sym typeface="+mn-ea"/>
              </a:rPr>
              <a:t>图像的基本属性</a:t>
            </a:r>
            <a:endParaRPr kumimoji="1" lang="en-US" altLang="zh-CN" sz="2400" dirty="0">
              <a:sym typeface="+mn-ea"/>
            </a:endParaRPr>
          </a:p>
          <a:p>
            <a:pPr marL="0" indent="0">
              <a:buNone/>
            </a:pPr>
            <a:r>
              <a:rPr kumimoji="1" lang="en-US" altLang="zh-CN" sz="2400" dirty="0">
                <a:sym typeface="+mn-ea"/>
              </a:rPr>
              <a:t>     </a:t>
            </a:r>
            <a:r>
              <a:rPr kumimoji="1" lang="en-US" altLang="zh-CN" sz="2200" b="0" dirty="0">
                <a:sym typeface="+mn-ea"/>
              </a:rPr>
              <a:t>1.</a:t>
            </a:r>
            <a:r>
              <a:rPr kumimoji="1" lang="zh-CN" altLang="en-US" sz="2200" b="0" dirty="0">
                <a:sym typeface="+mn-ea"/>
              </a:rPr>
              <a:t>分辨率</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分辨率是影响图像质量的重要参数，只要分为屏幕分辨率、图像分辨率、像素分辨率、打印分辨率等多种。</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a:t>
            </a:r>
            <a:r>
              <a:rPr kumimoji="1" lang="en-US" altLang="zh-CN" sz="2200" b="0" dirty="0">
                <a:sym typeface="+mn-ea"/>
              </a:rPr>
              <a:t>1</a:t>
            </a:r>
            <a:r>
              <a:rPr kumimoji="1" lang="zh-CN" altLang="en-US" sz="2200" b="0" dirty="0">
                <a:sym typeface="+mn-ea"/>
              </a:rPr>
              <a:t>）屏幕分辨率（</a:t>
            </a:r>
            <a:r>
              <a:rPr kumimoji="1" lang="en-US" altLang="zh-CN" sz="2200" b="0" dirty="0">
                <a:sym typeface="+mn-ea"/>
              </a:rPr>
              <a:t>Display Resolution </a:t>
            </a:r>
            <a:r>
              <a:rPr kumimoji="1" lang="zh-CN" altLang="en-US" sz="2200" b="0" dirty="0">
                <a:solidFill>
                  <a:srgbClr val="FF0000"/>
                </a:solidFill>
                <a:sym typeface="+mn-ea"/>
              </a:rPr>
              <a:t>物理特性决定的</a:t>
            </a:r>
            <a:r>
              <a:rPr kumimoji="1" lang="zh-CN" altLang="en-US" sz="2200" b="0" dirty="0">
                <a:sym typeface="+mn-ea"/>
              </a:rPr>
              <a:t>）</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屏幕分辨率又称为显示分辨率，是指计算机显示器屏幕显示图像的最大显示区域，即显示器上能够显示出的像素数目，由水平方向和垂直方向的像素总数构成。一般采用</a:t>
            </a:r>
            <a:r>
              <a:rPr kumimoji="1" lang="en-US" altLang="zh-CN" sz="2200" b="0" dirty="0">
                <a:sym typeface="+mn-ea"/>
              </a:rPr>
              <a:t>800</a:t>
            </a:r>
            <a:r>
              <a:rPr kumimoji="1" lang="zh-CN" altLang="en-US" sz="2200" b="0" dirty="0">
                <a:sym typeface="+mn-ea"/>
              </a:rPr>
              <a:t>*</a:t>
            </a:r>
            <a:r>
              <a:rPr kumimoji="1" lang="en-US" altLang="zh-CN" sz="2200" b="0" dirty="0">
                <a:sym typeface="+mn-ea"/>
              </a:rPr>
              <a:t>600</a:t>
            </a:r>
            <a:r>
              <a:rPr kumimoji="1" lang="zh-CN" altLang="en-US" sz="2200" b="0" dirty="0">
                <a:sym typeface="+mn-ea"/>
              </a:rPr>
              <a:t>、</a:t>
            </a:r>
            <a:r>
              <a:rPr kumimoji="1" lang="en-US" altLang="zh-CN" sz="2200" b="0" dirty="0">
                <a:sym typeface="+mn-ea"/>
              </a:rPr>
              <a:t>1024</a:t>
            </a:r>
            <a:r>
              <a:rPr kumimoji="1" lang="zh-CN" altLang="en-US" sz="2200" b="0" dirty="0">
                <a:sym typeface="+mn-ea"/>
              </a:rPr>
              <a:t>*</a:t>
            </a:r>
            <a:r>
              <a:rPr kumimoji="1" lang="en-US" altLang="zh-CN" sz="2200" b="0" dirty="0">
                <a:sym typeface="+mn-ea"/>
              </a:rPr>
              <a:t>768</a:t>
            </a:r>
            <a:r>
              <a:rPr kumimoji="1" lang="zh-CN" altLang="en-US" sz="2200" b="0" dirty="0">
                <a:sym typeface="+mn-ea"/>
              </a:rPr>
              <a:t>、</a:t>
            </a:r>
            <a:r>
              <a:rPr kumimoji="1" lang="en-US" altLang="zh-CN" sz="2200" b="0" dirty="0">
                <a:sym typeface="+mn-ea"/>
              </a:rPr>
              <a:t>1280</a:t>
            </a:r>
            <a:r>
              <a:rPr kumimoji="1" lang="zh-CN" altLang="en-US" sz="2200" b="0" dirty="0">
                <a:sym typeface="+mn-ea"/>
              </a:rPr>
              <a:t>*</a:t>
            </a:r>
            <a:r>
              <a:rPr kumimoji="1" lang="en-US" altLang="zh-CN" sz="2200" b="0" dirty="0">
                <a:sym typeface="+mn-ea"/>
              </a:rPr>
              <a:t>1024</a:t>
            </a:r>
            <a:r>
              <a:rPr kumimoji="1" lang="zh-CN" altLang="en-US" sz="2200" b="0" dirty="0">
                <a:sym typeface="+mn-ea"/>
              </a:rPr>
              <a:t>、</a:t>
            </a:r>
            <a:r>
              <a:rPr kumimoji="1" lang="en-US" altLang="zh-CN" sz="2200" b="0" dirty="0">
                <a:sym typeface="+mn-ea"/>
              </a:rPr>
              <a:t>1600</a:t>
            </a:r>
            <a:r>
              <a:rPr kumimoji="1" lang="zh-CN" altLang="en-US" sz="2200" b="0" dirty="0">
                <a:sym typeface="+mn-ea"/>
              </a:rPr>
              <a:t>*</a:t>
            </a:r>
            <a:r>
              <a:rPr kumimoji="1" lang="en-US" altLang="zh-CN" sz="2200" b="0" dirty="0">
                <a:sym typeface="+mn-ea"/>
              </a:rPr>
              <a:t>1200</a:t>
            </a:r>
            <a:r>
              <a:rPr kumimoji="1" lang="zh-CN" altLang="en-US" sz="2200" b="0" dirty="0">
                <a:sym typeface="+mn-ea"/>
              </a:rPr>
              <a:t>等标准模式。</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8E769-AC1C-40F2-9811-4B8B33CA8938}"/>
              </a:ext>
            </a:extLst>
          </p:cNvPr>
          <p:cNvSpPr>
            <a:spLocks noGrp="1"/>
          </p:cNvSpPr>
          <p:nvPr>
            <p:ph type="title"/>
          </p:nvPr>
        </p:nvSpPr>
        <p:spPr/>
        <p:txBody>
          <a:bodyPr/>
          <a:lstStyle/>
          <a:p>
            <a:r>
              <a:rPr lang="zh-CN" altLang="en-US" dirty="0"/>
              <a:t>常用显示分辨率</a:t>
            </a:r>
          </a:p>
        </p:txBody>
      </p:sp>
      <p:pic>
        <p:nvPicPr>
          <p:cNvPr id="5" name="图形 4">
            <a:extLst>
              <a:ext uri="{FF2B5EF4-FFF2-40B4-BE49-F238E27FC236}">
                <a16:creationId xmlns:a16="http://schemas.microsoft.com/office/drawing/2014/main" id="{EA49554B-FA89-4731-BC8D-6D461604760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701203"/>
            <a:ext cx="9144000" cy="4824141"/>
          </a:xfrm>
          <a:prstGeom prst="rect">
            <a:avLst/>
          </a:prstGeom>
        </p:spPr>
      </p:pic>
      <p:graphicFrame>
        <p:nvGraphicFramePr>
          <p:cNvPr id="6" name="图表 5">
            <a:extLst>
              <a:ext uri="{FF2B5EF4-FFF2-40B4-BE49-F238E27FC236}">
                <a16:creationId xmlns:a16="http://schemas.microsoft.com/office/drawing/2014/main" id="{6499BE06-9127-42ED-A7E2-773C0601BE89}"/>
              </a:ext>
            </a:extLst>
          </p:cNvPr>
          <p:cNvGraphicFramePr>
            <a:graphicFrameLocks/>
          </p:cNvGraphicFramePr>
          <p:nvPr>
            <p:extLst>
              <p:ext uri="{D42A27DB-BD31-4B8C-83A1-F6EECF244321}">
                <p14:modId xmlns:p14="http://schemas.microsoft.com/office/powerpoint/2010/main" val="2086917384"/>
              </p:ext>
            </p:extLst>
          </p:nvPr>
        </p:nvGraphicFramePr>
        <p:xfrm>
          <a:off x="4355976" y="44624"/>
          <a:ext cx="4752528" cy="295232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3286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dirty="0"/>
              <a:t>2 </a:t>
            </a:r>
            <a:r>
              <a:rPr kumimoji="1" lang="zh-CN" altLang="en-US" dirty="0"/>
              <a:t>图像特征提取</a:t>
            </a:r>
          </a:p>
        </p:txBody>
      </p:sp>
      <p:sp>
        <p:nvSpPr>
          <p:cNvPr id="3" name="内容占位符 2"/>
          <p:cNvSpPr>
            <a:spLocks noGrp="1"/>
          </p:cNvSpPr>
          <p:nvPr>
            <p:ph idx="1"/>
          </p:nvPr>
        </p:nvSpPr>
        <p:spPr/>
        <p:txBody>
          <a:bodyPr/>
          <a:lstStyle/>
          <a:p>
            <a:pPr marL="0" indent="0">
              <a:buNone/>
            </a:pPr>
            <a:r>
              <a:rPr kumimoji="1" lang="zh-CN" altLang="en-US" sz="2200" b="0" dirty="0">
                <a:sym typeface="+mn-ea"/>
              </a:rPr>
              <a:t>（</a:t>
            </a:r>
            <a:r>
              <a:rPr kumimoji="1" lang="en-US" altLang="zh-CN" sz="2200" b="0" dirty="0">
                <a:sym typeface="+mn-ea"/>
              </a:rPr>
              <a:t>2</a:t>
            </a:r>
            <a:r>
              <a:rPr kumimoji="1" lang="zh-CN" altLang="en-US" sz="2200" b="0" dirty="0">
                <a:sym typeface="+mn-ea"/>
              </a:rPr>
              <a:t>）图像分辨率</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图像分辨率指数字化图像的实际大小，以水平和垂直像素点表示。图像的分辨率越高，所表示的像素就越多，所需的存储空间也就越大。</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手机摄像头的像素（</a:t>
            </a:r>
            <a:r>
              <a:rPr kumimoji="1" lang="en-US" altLang="zh-CN" sz="2200" b="0" dirty="0">
                <a:sym typeface="+mn-ea"/>
              </a:rPr>
              <a:t>Pixels</a:t>
            </a:r>
            <a:r>
              <a:rPr kumimoji="1" lang="zh-CN" altLang="en-US" sz="2200" b="0" dirty="0">
                <a:sym typeface="+mn-ea"/>
              </a:rPr>
              <a:t>）</a:t>
            </a:r>
            <a:endParaRPr kumimoji="1" lang="en-US" altLang="zh-CN" sz="2200" b="0" dirty="0">
              <a:sym typeface="+mn-ea"/>
            </a:endParaRPr>
          </a:p>
          <a:p>
            <a:pPr marL="0" indent="0">
              <a:buNone/>
            </a:pPr>
            <a:endParaRPr kumimoji="1" lang="en-US" altLang="zh-CN" sz="2200" b="0" dirty="0">
              <a:sym typeface="+mn-ea"/>
            </a:endParaRPr>
          </a:p>
          <a:p>
            <a:pPr marL="0" indent="0">
              <a:buNone/>
            </a:pPr>
            <a:r>
              <a:rPr kumimoji="1" lang="zh-CN" altLang="en-US" sz="2200" b="0" dirty="0">
                <a:sym typeface="+mn-ea"/>
              </a:rPr>
              <a:t>（</a:t>
            </a:r>
            <a:r>
              <a:rPr kumimoji="1" lang="en-US" altLang="zh-CN" sz="2200" b="0" dirty="0">
                <a:sym typeface="+mn-ea"/>
              </a:rPr>
              <a:t>3</a:t>
            </a:r>
            <a:r>
              <a:rPr kumimoji="1" lang="zh-CN" altLang="en-US" sz="2200" b="0" dirty="0">
                <a:sym typeface="+mn-ea"/>
              </a:rPr>
              <a:t>）像素分辨率</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  像素分辨率是指像素的宽高比，一般为</a:t>
            </a:r>
            <a:r>
              <a:rPr kumimoji="1" lang="en-US" altLang="zh-CN" sz="2200" b="0" dirty="0">
                <a:sym typeface="+mn-ea"/>
              </a:rPr>
              <a:t>1:1</a:t>
            </a:r>
            <a:r>
              <a:rPr kumimoji="1" lang="zh-CN" altLang="en-US" sz="2200" b="0" dirty="0">
                <a:sym typeface="+mn-ea"/>
              </a:rPr>
              <a:t>。在像素分辨率不同的机器间传输图像时会产生畸变，因此分辨率影响图像质量。</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dirty="0"/>
              <a:t>2 </a:t>
            </a:r>
            <a:r>
              <a:rPr kumimoji="1" lang="zh-CN" altLang="en-US" dirty="0"/>
              <a:t>图像特征提取</a:t>
            </a:r>
          </a:p>
        </p:txBody>
      </p:sp>
      <p:sp>
        <p:nvSpPr>
          <p:cNvPr id="3" name="内容占位符 2"/>
          <p:cNvSpPr>
            <a:spLocks noGrp="1"/>
          </p:cNvSpPr>
          <p:nvPr>
            <p:ph idx="1"/>
          </p:nvPr>
        </p:nvSpPr>
        <p:spPr/>
        <p:txBody>
          <a:bodyPr/>
          <a:lstStyle/>
          <a:p>
            <a:pPr marL="0" indent="0">
              <a:buNone/>
            </a:pPr>
            <a:r>
              <a:rPr kumimoji="1" lang="zh-CN" altLang="en-US" sz="2200" b="0" dirty="0">
                <a:sym typeface="+mn-ea"/>
              </a:rPr>
              <a:t>（</a:t>
            </a:r>
            <a:r>
              <a:rPr kumimoji="1" lang="en-US" altLang="zh-CN" sz="2200" b="0" dirty="0">
                <a:sym typeface="+mn-ea"/>
              </a:rPr>
              <a:t>4</a:t>
            </a:r>
            <a:r>
              <a:rPr kumimoji="1" lang="zh-CN" altLang="en-US" sz="2200" b="0" dirty="0">
                <a:sym typeface="+mn-ea"/>
              </a:rPr>
              <a:t>）扫描分辨率和打印分辨率</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扫描分辨率用于指定扫描仪在扫描图像时每英寸所包含的点数，打印分辨率指图像打印时每英寸可识别的点数，两者均已</a:t>
            </a:r>
            <a:r>
              <a:rPr kumimoji="1" lang="en-US" altLang="zh-CN" sz="2200" b="0" dirty="0">
                <a:sym typeface="+mn-ea"/>
              </a:rPr>
              <a:t>dpi</a:t>
            </a:r>
            <a:r>
              <a:rPr kumimoji="1" lang="zh-CN" altLang="en-US" sz="2200" b="0" dirty="0">
                <a:sym typeface="+mn-ea"/>
              </a:rPr>
              <a:t>为衡量单位。</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扫描分辨率反映了扫描后的图像与原始图像之间的差异程度，分辨率越高，差异越小。</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打印分辨率反映了打印的图像与原始图像直接的差异程度，越接近原图像的分辨率，打印质量越高。</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也是由物理特性决定的，尤其是上限。提高分辨率，并不会带来信息的增加。</a:t>
            </a:r>
            <a:endParaRPr kumimoji="1" lang="en-US" altLang="zh-CN" sz="2200" b="0" dirty="0">
              <a:sym typeface="+mn-ea"/>
            </a:endParaRPr>
          </a:p>
          <a:p>
            <a:pPr marL="0" indent="0">
              <a:buNone/>
            </a:pPr>
            <a:endParaRPr kumimoji="1" lang="zh-CN" altLang="en-US" sz="2200" b="0" dirty="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a:t>
            </a:r>
            <a:r>
              <a:rPr kumimoji="1" lang="en-US" dirty="0"/>
              <a:t>2 </a:t>
            </a:r>
            <a:r>
              <a:rPr kumimoji="1" lang="zh-CN" altLang="en-US" dirty="0"/>
              <a:t>图像特征提取</a:t>
            </a:r>
          </a:p>
        </p:txBody>
      </p:sp>
      <p:sp>
        <p:nvSpPr>
          <p:cNvPr id="3" name="内容占位符 2"/>
          <p:cNvSpPr>
            <a:spLocks noGrp="1"/>
          </p:cNvSpPr>
          <p:nvPr>
            <p:ph idx="1"/>
          </p:nvPr>
        </p:nvSpPr>
        <p:spPr/>
        <p:txBody>
          <a:bodyPr/>
          <a:lstStyle/>
          <a:p>
            <a:pPr marL="0" indent="0">
              <a:buNone/>
            </a:pPr>
            <a:r>
              <a:rPr kumimoji="1" lang="en-US" altLang="zh-CN" sz="2200" b="0" dirty="0">
                <a:sym typeface="+mn-ea"/>
              </a:rPr>
              <a:t>2.</a:t>
            </a:r>
            <a:r>
              <a:rPr kumimoji="1" lang="zh-CN" altLang="en-US" sz="2200" b="0" dirty="0">
                <a:sym typeface="+mn-ea"/>
              </a:rPr>
              <a:t>图像灰度</a:t>
            </a:r>
            <a:endParaRPr kumimoji="1" lang="en-US" altLang="zh-CN" sz="2200" b="0" dirty="0">
              <a:sym typeface="+mn-ea"/>
            </a:endParaRPr>
          </a:p>
          <a:p>
            <a:pPr marL="0" indent="0">
              <a:buNone/>
            </a:pPr>
            <a:r>
              <a:rPr kumimoji="1" lang="en-US" altLang="zh-CN" sz="2200" b="0" dirty="0">
                <a:sym typeface="+mn-ea"/>
              </a:rPr>
              <a:t>       </a:t>
            </a:r>
            <a:r>
              <a:rPr kumimoji="1" lang="zh-CN" altLang="en-US" sz="2200" b="0" dirty="0">
                <a:sym typeface="+mn-ea"/>
              </a:rPr>
              <a:t>图像灰度是指图像中每个像素的颜色（或亮度）信息所占的二进制位数，它决定了构成图像的每个像素可能出现的最大颜色数。屏幕上每个像素都用</a:t>
            </a:r>
            <a:r>
              <a:rPr kumimoji="1" lang="en-US" altLang="zh-CN" sz="2200" b="0" dirty="0">
                <a:sym typeface="+mn-ea"/>
              </a:rPr>
              <a:t>1</a:t>
            </a:r>
            <a:r>
              <a:rPr kumimoji="1" lang="zh-CN" altLang="en-US" sz="2200" b="0" dirty="0">
                <a:sym typeface="+mn-ea"/>
              </a:rPr>
              <a:t>位或多位描述其颜色信息。如单色图像的灰度为</a:t>
            </a:r>
            <a:r>
              <a:rPr kumimoji="1" lang="en-US" altLang="zh-CN" sz="2200" b="0" dirty="0">
                <a:sym typeface="+mn-ea"/>
              </a:rPr>
              <a:t>1</a:t>
            </a:r>
            <a:r>
              <a:rPr kumimoji="1" lang="zh-CN" altLang="en-US" sz="2200" b="0" dirty="0">
                <a:sym typeface="+mn-ea"/>
              </a:rPr>
              <a:t>位，表示亮与暗；若每个像素</a:t>
            </a:r>
            <a:r>
              <a:rPr kumimoji="1" lang="en-US" altLang="zh-CN" sz="2200" b="0" dirty="0">
                <a:sym typeface="+mn-ea"/>
              </a:rPr>
              <a:t>4</a:t>
            </a:r>
            <a:r>
              <a:rPr kumimoji="1" lang="zh-CN" altLang="en-US" sz="2200" b="0" dirty="0">
                <a:sym typeface="+mn-ea"/>
              </a:rPr>
              <a:t>位，则表示支持</a:t>
            </a:r>
            <a:r>
              <a:rPr kumimoji="1" lang="en-US" altLang="zh-CN" sz="2200" b="0" dirty="0">
                <a:sym typeface="+mn-ea"/>
              </a:rPr>
              <a:t>16</a:t>
            </a:r>
            <a:r>
              <a:rPr kumimoji="1" lang="zh-CN" altLang="en-US" sz="2200" b="0" dirty="0">
                <a:sym typeface="+mn-ea"/>
              </a:rPr>
              <a:t>色；</a:t>
            </a:r>
            <a:r>
              <a:rPr kumimoji="1" lang="en-US" altLang="zh-CN" sz="2200" b="0" dirty="0">
                <a:sym typeface="+mn-ea"/>
              </a:rPr>
              <a:t>8</a:t>
            </a:r>
            <a:r>
              <a:rPr kumimoji="1" lang="zh-CN" altLang="en-US" sz="2200" b="0" dirty="0">
                <a:sym typeface="+mn-ea"/>
              </a:rPr>
              <a:t>位支持</a:t>
            </a:r>
            <a:r>
              <a:rPr kumimoji="1" lang="en-US" altLang="zh-CN" sz="2200" b="0" dirty="0">
                <a:sym typeface="+mn-ea"/>
              </a:rPr>
              <a:t>256</a:t>
            </a:r>
            <a:r>
              <a:rPr kumimoji="1" lang="zh-CN" altLang="en-US" sz="2200" b="0" dirty="0">
                <a:sym typeface="+mn-ea"/>
              </a:rPr>
              <a:t>色；若灰度为</a:t>
            </a:r>
            <a:r>
              <a:rPr kumimoji="1" lang="en-US" altLang="zh-CN" sz="2200" b="0" dirty="0">
                <a:sym typeface="+mn-ea"/>
              </a:rPr>
              <a:t>24</a:t>
            </a:r>
            <a:r>
              <a:rPr kumimoji="1" lang="zh-CN" altLang="en-US" sz="2200" b="0" dirty="0">
                <a:sym typeface="+mn-ea"/>
              </a:rPr>
              <a:t>位，则颜色多达</a:t>
            </a:r>
            <a:r>
              <a:rPr kumimoji="1" lang="en-US" altLang="zh-CN" sz="2200" b="0" dirty="0">
                <a:sym typeface="+mn-ea"/>
              </a:rPr>
              <a:t>1677</a:t>
            </a:r>
            <a:r>
              <a:rPr kumimoji="1" lang="zh-CN" altLang="en-US" sz="2200" b="0" dirty="0">
                <a:sym typeface="+mn-ea"/>
              </a:rPr>
              <a:t>万中，称为真彩色。</a:t>
            </a:r>
            <a:endParaRPr kumimoji="1" lang="en-US" altLang="zh-CN" sz="2200" b="0" dirty="0">
              <a:sym typeface="+mn-ea"/>
            </a:endParaRPr>
          </a:p>
          <a:p>
            <a:pPr marL="0" indent="0">
              <a:buNone/>
            </a:pPr>
            <a:r>
              <a:rPr kumimoji="1" lang="zh-CN" altLang="en-US" sz="2200" b="0" dirty="0">
                <a:solidFill>
                  <a:srgbClr val="FF0000"/>
                </a:solidFill>
                <a:sym typeface="+mn-ea"/>
              </a:rPr>
              <a:t>作业：</a:t>
            </a:r>
            <a:endParaRPr kumimoji="1" lang="en-US" altLang="zh-CN" sz="2200" b="0" dirty="0">
              <a:solidFill>
                <a:srgbClr val="FF0000"/>
              </a:solidFill>
              <a:sym typeface="+mn-ea"/>
            </a:endParaRPr>
          </a:p>
          <a:p>
            <a:pPr marL="0" indent="0">
              <a:buNone/>
            </a:pPr>
            <a:r>
              <a:rPr kumimoji="1" lang="zh-CN" altLang="en-US" sz="2200" b="0" dirty="0">
                <a:solidFill>
                  <a:srgbClr val="FF0000"/>
                </a:solidFill>
                <a:sym typeface="+mn-ea"/>
              </a:rPr>
              <a:t>写代码：将一副彩色图片，变成灰度图。保存为</a:t>
            </a:r>
            <a:r>
              <a:rPr kumimoji="1" lang="en-US" altLang="zh-CN" sz="2200" b="0" dirty="0">
                <a:solidFill>
                  <a:srgbClr val="FF0000"/>
                </a:solidFill>
                <a:sym typeface="+mn-ea"/>
              </a:rPr>
              <a:t>PNG</a:t>
            </a:r>
            <a:r>
              <a:rPr kumimoji="1" lang="zh-CN" altLang="en-US" sz="2200" b="0" dirty="0">
                <a:solidFill>
                  <a:srgbClr val="FF0000"/>
                </a:solidFill>
                <a:sym typeface="+mn-ea"/>
              </a:rPr>
              <a:t>格式和</a:t>
            </a:r>
            <a:r>
              <a:rPr kumimoji="1" lang="en-US" altLang="zh-CN" sz="2200" b="0" dirty="0">
                <a:solidFill>
                  <a:srgbClr val="FF0000"/>
                </a:solidFill>
                <a:sym typeface="+mn-ea"/>
              </a:rPr>
              <a:t>BMP</a:t>
            </a:r>
            <a:r>
              <a:rPr kumimoji="1" lang="zh-CN" altLang="en-US" sz="2200" b="0" dirty="0">
                <a:solidFill>
                  <a:srgbClr val="FF0000"/>
                </a:solidFill>
                <a:sym typeface="+mn-ea"/>
              </a:rPr>
              <a:t>格式，比较图像大小，。可以调用工具库，但是不要直接用</a:t>
            </a:r>
            <a:r>
              <a:rPr kumimoji="1" lang="en-US" altLang="zh-CN" sz="2200" b="0" dirty="0">
                <a:solidFill>
                  <a:srgbClr val="FF0000"/>
                </a:solidFill>
                <a:sym typeface="+mn-ea"/>
              </a:rPr>
              <a:t>PS</a:t>
            </a:r>
            <a:r>
              <a:rPr kumimoji="1" lang="zh-CN" altLang="en-US" sz="2200" b="0" dirty="0">
                <a:solidFill>
                  <a:srgbClr val="FF0000"/>
                </a:solidFill>
                <a:sym typeface="+mn-ea"/>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r>
              <a:rPr kumimoji="1" lang="en-US" altLang="zh-CN" sz="2400" dirty="0"/>
              <a:t>2.2.1 </a:t>
            </a:r>
            <a:r>
              <a:rPr kumimoji="1" lang="zh-CN" altLang="en-US" sz="2400" dirty="0"/>
              <a:t>图像基础</a:t>
            </a:r>
            <a:endParaRPr kumimoji="1" lang="en-US" altLang="zh-CN" sz="2400" dirty="0"/>
          </a:p>
          <a:p>
            <a:pPr marL="0" indent="0">
              <a:buNone/>
            </a:pPr>
            <a:r>
              <a:rPr kumimoji="1" lang="en-US" altLang="zh-CN" sz="2400" dirty="0"/>
              <a:t>   2.2.1.1</a:t>
            </a:r>
            <a:r>
              <a:rPr kumimoji="1" lang="zh-CN" altLang="en-US" sz="2400" dirty="0"/>
              <a:t>图像的基本属性</a:t>
            </a:r>
            <a:endParaRPr kumimoji="1" lang="en-US" altLang="zh-CN" sz="2400" dirty="0"/>
          </a:p>
          <a:p>
            <a:pPr marL="0" indent="0">
              <a:buNone/>
            </a:pPr>
            <a:r>
              <a:rPr kumimoji="1" lang="en-US" altLang="zh-CN" sz="2400" b="0" dirty="0"/>
              <a:t>      </a:t>
            </a:r>
            <a:r>
              <a:rPr kumimoji="1" lang="en-US" altLang="zh-CN" sz="2200" b="0" dirty="0"/>
              <a:t>3.</a:t>
            </a:r>
            <a:r>
              <a:rPr kumimoji="1" lang="zh-CN" altLang="en-US" sz="2200" b="0" dirty="0"/>
              <a:t>图像文件大小</a:t>
            </a:r>
            <a:endParaRPr kumimoji="1" lang="en-US" altLang="zh-CN" sz="2200" b="0" dirty="0"/>
          </a:p>
          <a:p>
            <a:pPr marL="0" indent="0">
              <a:buNone/>
            </a:pPr>
            <a:r>
              <a:rPr kumimoji="1" lang="en-US" altLang="zh-CN" sz="2200" b="0" dirty="0"/>
              <a:t>       </a:t>
            </a:r>
            <a:r>
              <a:rPr kumimoji="1" lang="zh-CN" altLang="en-US" sz="2200" b="0" dirty="0"/>
              <a:t>用</a:t>
            </a:r>
            <a:r>
              <a:rPr kumimoji="1" lang="en-US" altLang="zh-CN" sz="2200" b="0" dirty="0"/>
              <a:t>Byte</a:t>
            </a:r>
            <a:r>
              <a:rPr kumimoji="1" lang="zh-CN" altLang="en-US" sz="2200" b="0" dirty="0"/>
              <a:t>（字节）为单位表示图像文件的大小时，描述方法为：（高*宽*灰度位数）</a:t>
            </a:r>
            <a:r>
              <a:rPr kumimoji="1" lang="en-US" altLang="zh-CN" sz="2200" b="0" dirty="0"/>
              <a:t>/8</a:t>
            </a:r>
            <a:r>
              <a:rPr kumimoji="1" lang="zh-CN" altLang="en-US" sz="2200" b="0" dirty="0"/>
              <a:t>，图像文件大小影响到图像从硬盘或光盘读入内存的传送时间，为了减少该时间，应缩小图像尺寸或采用图像压缩技术。</a:t>
            </a:r>
            <a:endParaRPr kumimoji="1" lang="en-US" altLang="zh-CN" sz="2200" b="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2.1</a:t>
            </a:r>
            <a:r>
              <a:rPr kumimoji="1" lang="zh-CN" altLang="en-US" dirty="0"/>
              <a:t> 图像情报处理基础</a:t>
            </a:r>
          </a:p>
        </p:txBody>
      </p:sp>
      <p:sp>
        <p:nvSpPr>
          <p:cNvPr id="3" name="内容占位符 2"/>
          <p:cNvSpPr>
            <a:spLocks noGrp="1"/>
          </p:cNvSpPr>
          <p:nvPr>
            <p:ph idx="1"/>
          </p:nvPr>
        </p:nvSpPr>
        <p:spPr/>
        <p:txBody>
          <a:bodyPr/>
          <a:lstStyle/>
          <a:p>
            <a:pPr marL="0" indent="0">
              <a:buNone/>
            </a:pPr>
            <a:r>
              <a:rPr kumimoji="1" lang="en-US" altLang="zh-CN" sz="2400" dirty="0"/>
              <a:t>2.1.1</a:t>
            </a:r>
            <a:r>
              <a:rPr kumimoji="1" lang="zh-CN" altLang="en-US" sz="2400" dirty="0"/>
              <a:t> 图像情报的概念</a:t>
            </a:r>
            <a:endParaRPr kumimoji="1" lang="en-US" altLang="zh-CN" sz="2400" dirty="0"/>
          </a:p>
          <a:p>
            <a:pPr marL="0" indent="0">
              <a:buNone/>
            </a:pPr>
            <a:r>
              <a:rPr kumimoji="1" lang="en-US" altLang="zh-CN" b="0" dirty="0"/>
              <a:t> </a:t>
            </a:r>
            <a:r>
              <a:rPr kumimoji="1" lang="zh-CN" altLang="en-US" b="0" dirty="0"/>
              <a:t>      所谓“图像情报”，就是对通过</a:t>
            </a:r>
            <a:r>
              <a:rPr kumimoji="1" lang="zh-CN" altLang="en-US" b="0" dirty="0">
                <a:solidFill>
                  <a:srgbClr val="FF0000"/>
                </a:solidFill>
              </a:rPr>
              <a:t>光学照相</a:t>
            </a:r>
            <a:r>
              <a:rPr kumimoji="1" lang="zh-CN" altLang="en-US" b="0" dirty="0"/>
              <a:t>，红外传感器，激光，光电和雷达传感器（如</a:t>
            </a:r>
            <a:r>
              <a:rPr kumimoji="1" lang="zh-CN" altLang="en-US" b="0" dirty="0">
                <a:solidFill>
                  <a:srgbClr val="FF0000"/>
                </a:solidFill>
              </a:rPr>
              <a:t>合成孔径雷达</a:t>
            </a:r>
            <a:r>
              <a:rPr kumimoji="1" lang="zh-CN" altLang="en-US" b="0" dirty="0"/>
              <a:t>）搜集到的内容加工后所得到的情报，其中物体的影像以光学或电子方式重现在胶片、电子显示器或其他媒体上。</a:t>
            </a:r>
            <a:endParaRPr kumimoji="1" lang="en-US" altLang="zh-CN" b="0" dirty="0"/>
          </a:p>
          <a:p>
            <a:pPr marL="0" indent="0">
              <a:buNone/>
            </a:pPr>
            <a:r>
              <a:rPr kumimoji="1" lang="en-US" altLang="zh-CN" sz="1800" b="0" dirty="0">
                <a:solidFill>
                  <a:schemeClr val="tx1"/>
                </a:solidFill>
              </a:rPr>
              <a:t>       </a:t>
            </a:r>
            <a:r>
              <a:rPr kumimoji="1" lang="zh-CN" altLang="en-US" sz="1800" b="0" dirty="0">
                <a:solidFill>
                  <a:schemeClr val="tx1"/>
                </a:solidFill>
              </a:rPr>
              <a:t>具有二维数据的特性，</a:t>
            </a:r>
            <a:r>
              <a:rPr kumimoji="1" lang="zh-CN" altLang="en-US" sz="1800" b="0" dirty="0">
                <a:solidFill>
                  <a:srgbClr val="FF0000"/>
                </a:solidFill>
              </a:rPr>
              <a:t>点阵，像素，长、宽</a:t>
            </a:r>
            <a:r>
              <a:rPr kumimoji="1" lang="zh-CN" altLang="en-US" sz="1800" b="0" dirty="0">
                <a:solidFill>
                  <a:schemeClr val="tx1"/>
                </a:solidFill>
              </a:rPr>
              <a:t>等等。所有二维数据的处理，都可借用一套方法。</a:t>
            </a:r>
            <a:endParaRPr kumimoji="1" lang="en-US" altLang="zh-CN" sz="1800" b="0" dirty="0">
              <a:solidFill>
                <a:schemeClr val="tx1"/>
              </a:solidFill>
            </a:endParaRPr>
          </a:p>
        </p:txBody>
      </p:sp>
      <p:pic>
        <p:nvPicPr>
          <p:cNvPr id="5" name="图片 4">
            <a:extLst>
              <a:ext uri="{FF2B5EF4-FFF2-40B4-BE49-F238E27FC236}">
                <a16:creationId xmlns:a16="http://schemas.microsoft.com/office/drawing/2014/main" id="{6D2C0233-E447-47CC-A27C-D65706BBB6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704" y="4903319"/>
            <a:ext cx="2081779" cy="1592561"/>
          </a:xfrm>
          <a:prstGeom prst="rect">
            <a:avLst/>
          </a:prstGeom>
        </p:spPr>
      </p:pic>
      <p:pic>
        <p:nvPicPr>
          <p:cNvPr id="6" name="图形 5">
            <a:extLst>
              <a:ext uri="{FF2B5EF4-FFF2-40B4-BE49-F238E27FC236}">
                <a16:creationId xmlns:a16="http://schemas.microsoft.com/office/drawing/2014/main" id="{5F13738D-322E-416E-A3D9-AA4BE2750C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97038" y="3954208"/>
            <a:ext cx="4467450" cy="2859168"/>
          </a:xfrm>
          <a:prstGeom prst="rect">
            <a:avLst/>
          </a:prstGeom>
        </p:spPr>
      </p:pic>
      <p:pic>
        <p:nvPicPr>
          <p:cNvPr id="1026" name="Picture 2" descr="æ¥çæºå¾å">
            <a:extLst>
              <a:ext uri="{FF2B5EF4-FFF2-40B4-BE49-F238E27FC236}">
                <a16:creationId xmlns:a16="http://schemas.microsoft.com/office/drawing/2014/main" id="{8FCBFBD5-DF89-44B3-A821-A4E1E6F9CF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1520" y="3645024"/>
            <a:ext cx="2401689" cy="13509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a:xfrm>
            <a:off x="395536" y="908720"/>
            <a:ext cx="8136706" cy="5544387"/>
          </a:xfrm>
        </p:spPr>
        <p:txBody>
          <a:bodyPr/>
          <a:lstStyle/>
          <a:p>
            <a:pPr>
              <a:buFont typeface="Arial" panose="020B0604020202020204" pitchFamily="34" charset="0"/>
              <a:buChar char="•"/>
            </a:pPr>
            <a:r>
              <a:rPr kumimoji="1" lang="en-US" altLang="zh-CN" sz="2400" dirty="0"/>
              <a:t>2.2.1 </a:t>
            </a:r>
            <a:r>
              <a:rPr kumimoji="1" lang="zh-CN" altLang="en-US" sz="2400" dirty="0"/>
              <a:t>图像基础</a:t>
            </a:r>
            <a:endParaRPr kumimoji="1" lang="en-US" altLang="zh-CN" sz="2400" dirty="0"/>
          </a:p>
          <a:p>
            <a:pPr marL="0" indent="0">
              <a:buNone/>
            </a:pPr>
            <a:r>
              <a:rPr kumimoji="1" lang="en-US" altLang="zh-CN" dirty="0"/>
              <a:t>    </a:t>
            </a:r>
            <a:r>
              <a:rPr kumimoji="1" lang="en-US" altLang="zh-CN" sz="2400" dirty="0"/>
              <a:t>2.2.1.2 </a:t>
            </a:r>
            <a:r>
              <a:rPr kumimoji="1" lang="zh-CN" altLang="en-US" sz="2400" dirty="0"/>
              <a:t>图像文件格式</a:t>
            </a:r>
            <a:endParaRPr kumimoji="1" lang="en-US" altLang="zh-CN" sz="2400" dirty="0"/>
          </a:p>
          <a:p>
            <a:pPr marL="0" indent="0">
              <a:buNone/>
            </a:pPr>
            <a:r>
              <a:rPr kumimoji="1" lang="en-US" altLang="zh-CN" sz="2400" dirty="0"/>
              <a:t>    </a:t>
            </a:r>
            <a:r>
              <a:rPr kumimoji="1" lang="en-US" altLang="zh-CN" sz="2200" b="0" dirty="0"/>
              <a:t>   </a:t>
            </a:r>
            <a:r>
              <a:rPr kumimoji="1" lang="zh-CN" altLang="en-US" sz="2200" b="0" dirty="0"/>
              <a:t>图像文件格式可分为压缩格式和非压缩格式，有些文件格式两者兼有。压缩格式中，有些采用游程长编码，如</a:t>
            </a:r>
            <a:r>
              <a:rPr kumimoji="1" lang="en-US" altLang="zh-CN" sz="2200" b="0" dirty="0"/>
              <a:t>PCX</a:t>
            </a:r>
            <a:r>
              <a:rPr kumimoji="1" lang="zh-CN" altLang="en-US" sz="2200" b="0" dirty="0"/>
              <a:t>、</a:t>
            </a:r>
            <a:r>
              <a:rPr kumimoji="1" lang="en-US" altLang="zh-CN" sz="2200" b="0" dirty="0"/>
              <a:t>BMP</a:t>
            </a:r>
            <a:r>
              <a:rPr kumimoji="1" lang="zh-CN" altLang="en-US" sz="2200" b="0" dirty="0"/>
              <a:t>文件格式，有些采用</a:t>
            </a:r>
            <a:r>
              <a:rPr kumimoji="1" lang="en-US" altLang="zh-CN" sz="2200" b="0" dirty="0"/>
              <a:t>LZW</a:t>
            </a:r>
            <a:r>
              <a:rPr kumimoji="1" lang="zh-CN" altLang="en-US" sz="2200" b="0" dirty="0"/>
              <a:t>压缩方法，如</a:t>
            </a:r>
            <a:r>
              <a:rPr kumimoji="1" lang="en-US" altLang="zh-CN" sz="2200" b="0" dirty="0"/>
              <a:t>GIF</a:t>
            </a:r>
            <a:r>
              <a:rPr kumimoji="1" lang="zh-CN" altLang="en-US" sz="2200" b="0" dirty="0"/>
              <a:t>、</a:t>
            </a:r>
            <a:r>
              <a:rPr kumimoji="1" lang="en-US" altLang="zh-CN" sz="2200" b="0" dirty="0"/>
              <a:t>TIF</a:t>
            </a:r>
            <a:r>
              <a:rPr kumimoji="1" lang="zh-CN" altLang="en-US" sz="2200" b="0" dirty="0"/>
              <a:t>文件格式，还有的采用</a:t>
            </a:r>
            <a:r>
              <a:rPr kumimoji="1" lang="en-US" altLang="zh-CN" sz="2200" b="0" dirty="0"/>
              <a:t>JPEG</a:t>
            </a:r>
            <a:r>
              <a:rPr kumimoji="1" lang="zh-CN" altLang="en-US" sz="2200" b="0" dirty="0"/>
              <a:t>压缩算法，如</a:t>
            </a:r>
            <a:r>
              <a:rPr kumimoji="1" lang="en-US" altLang="zh-CN" sz="2200" b="0" dirty="0"/>
              <a:t>JPG</a:t>
            </a:r>
            <a:r>
              <a:rPr kumimoji="1" lang="zh-CN" altLang="en-US" sz="2200" b="0" dirty="0"/>
              <a:t>、</a:t>
            </a:r>
            <a:r>
              <a:rPr kumimoji="1" lang="en-US" altLang="zh-CN" sz="2200" b="0" dirty="0"/>
              <a:t>PIC</a:t>
            </a:r>
            <a:r>
              <a:rPr kumimoji="1" lang="zh-CN" altLang="en-US" sz="2200" b="0" dirty="0"/>
              <a:t>文件格式等。下面主要介绍</a:t>
            </a:r>
            <a:r>
              <a:rPr kumimoji="1" lang="en-US" altLang="zh-CN" sz="2200" b="0" dirty="0"/>
              <a:t>BMP</a:t>
            </a:r>
            <a:r>
              <a:rPr kumimoji="1" lang="zh-CN" altLang="en-US" sz="2200" b="0" dirty="0"/>
              <a:t>、</a:t>
            </a:r>
            <a:r>
              <a:rPr kumimoji="1" lang="en-US" altLang="zh-CN" sz="2200" b="0" dirty="0"/>
              <a:t>GIF</a:t>
            </a:r>
            <a:r>
              <a:rPr kumimoji="1" lang="zh-CN" altLang="en-US" sz="2200" b="0" dirty="0"/>
              <a:t>、</a:t>
            </a:r>
            <a:r>
              <a:rPr kumimoji="1" lang="en-US" altLang="zh-CN" sz="2200" b="0" dirty="0"/>
              <a:t>JPG</a:t>
            </a:r>
            <a:r>
              <a:rPr kumimoji="1" lang="zh-CN" altLang="en-US" sz="2200" b="0" dirty="0"/>
              <a:t>这三类文件格式。</a:t>
            </a:r>
            <a:endParaRPr kumimoji="1" lang="en-US" altLang="zh-CN" sz="2200" b="0" dirty="0"/>
          </a:p>
          <a:p>
            <a:pPr marL="0" indent="0">
              <a:buNone/>
            </a:pPr>
            <a:r>
              <a:rPr kumimoji="1" lang="zh-CN" altLang="en-US" sz="2400" b="0" dirty="0"/>
              <a:t>有损压缩（</a:t>
            </a:r>
            <a:r>
              <a:rPr kumimoji="1" lang="en-US" altLang="zh-CN" sz="2400" b="0" dirty="0"/>
              <a:t>lossy</a:t>
            </a:r>
            <a:r>
              <a:rPr kumimoji="1" lang="zh-CN" altLang="en-US" sz="2400" b="0" dirty="0"/>
              <a:t>），无损压缩（</a:t>
            </a:r>
            <a:r>
              <a:rPr kumimoji="1" lang="en-US" altLang="zh-CN" sz="2400" b="0" dirty="0"/>
              <a:t>lossless</a:t>
            </a:r>
            <a:r>
              <a:rPr kumimoji="1" lang="zh-CN" altLang="en-US" sz="2400" b="0" dirty="0"/>
              <a:t>）？</a:t>
            </a:r>
            <a:endParaRPr kumimoji="1" lang="en-US" altLang="zh-CN" sz="2400" b="0" dirty="0"/>
          </a:p>
          <a:p>
            <a:pPr marL="0" indent="0">
              <a:buNone/>
            </a:pPr>
            <a:r>
              <a:rPr kumimoji="1" lang="zh-CN" altLang="en-US" sz="2400" b="0" dirty="0">
                <a:solidFill>
                  <a:srgbClr val="FF0000"/>
                </a:solidFill>
              </a:rPr>
              <a:t>作业问题</a:t>
            </a:r>
            <a:r>
              <a:rPr kumimoji="1" lang="en-US" altLang="zh-CN" sz="2400" b="0" dirty="0">
                <a:solidFill>
                  <a:srgbClr val="FF0000"/>
                </a:solidFill>
              </a:rPr>
              <a:t>2</a:t>
            </a:r>
            <a:r>
              <a:rPr kumimoji="1" lang="zh-CN" altLang="en-US" sz="2400" b="0" dirty="0">
                <a:solidFill>
                  <a:srgbClr val="FF0000"/>
                </a:solidFill>
              </a:rPr>
              <a:t>：</a:t>
            </a:r>
            <a:endParaRPr kumimoji="1" lang="en-US" altLang="zh-CN" sz="2400" b="0" dirty="0">
              <a:solidFill>
                <a:srgbClr val="FF0000"/>
              </a:solidFill>
            </a:endParaRPr>
          </a:p>
          <a:p>
            <a:pPr marL="0" indent="0">
              <a:buNone/>
            </a:pPr>
            <a:r>
              <a:rPr kumimoji="1" lang="zh-CN" altLang="en-US" sz="2400" b="0" dirty="0">
                <a:solidFill>
                  <a:srgbClr val="FF0000"/>
                </a:solidFill>
              </a:rPr>
              <a:t>有损压缩：压缩比大，运算时间长，还是压缩比小，时间长？</a:t>
            </a:r>
            <a:endParaRPr kumimoji="1" lang="en-US" altLang="zh-CN" sz="2400" b="0" dirty="0">
              <a:solidFill>
                <a:srgbClr val="FF0000"/>
              </a:solidFill>
            </a:endParaRPr>
          </a:p>
          <a:p>
            <a:pPr marL="0" indent="0">
              <a:buNone/>
            </a:pPr>
            <a:r>
              <a:rPr kumimoji="1" lang="zh-CN" altLang="en-US" sz="2400" b="0" dirty="0">
                <a:solidFill>
                  <a:srgbClr val="FF0000"/>
                </a:solidFill>
              </a:rPr>
              <a:t>自己找图片。</a:t>
            </a:r>
            <a:endParaRPr kumimoji="1" lang="en-US" altLang="zh-CN" sz="2200" b="0"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marL="0" indent="0">
              <a:buNone/>
            </a:pPr>
            <a:r>
              <a:rPr kumimoji="1" lang="en-US" altLang="zh-CN" sz="2200" b="0" dirty="0"/>
              <a:t>    1.BMP</a:t>
            </a:r>
            <a:r>
              <a:rPr kumimoji="1" lang="zh-CN" altLang="en-US" sz="2200" b="0" dirty="0"/>
              <a:t>格式</a:t>
            </a:r>
            <a:endParaRPr kumimoji="1" lang="en-US" altLang="zh-CN" sz="2200" b="0" dirty="0"/>
          </a:p>
          <a:p>
            <a:pPr marL="0" indent="0">
              <a:buNone/>
            </a:pPr>
            <a:r>
              <a:rPr kumimoji="1" lang="en-US" altLang="zh-CN" sz="2200" b="0" dirty="0"/>
              <a:t>    BMP</a:t>
            </a:r>
            <a:r>
              <a:rPr kumimoji="1" lang="zh-CN" altLang="en-US" sz="2200" b="0" dirty="0"/>
              <a:t>是</a:t>
            </a:r>
            <a:r>
              <a:rPr kumimoji="1" lang="en-US" altLang="zh-CN" sz="2200" b="0" dirty="0"/>
              <a:t>Bitmap</a:t>
            </a:r>
            <a:r>
              <a:rPr kumimoji="1" lang="zh-CN" altLang="en-US" sz="2200" b="0" dirty="0"/>
              <a:t>（位图）的缩写，是一种与设备无关的图像文件格式，有压缩和非压缩之分。</a:t>
            </a:r>
            <a:r>
              <a:rPr kumimoji="1" lang="en-US" altLang="zh-CN" sz="2200" b="0" dirty="0"/>
              <a:t>BMP</a:t>
            </a:r>
            <a:r>
              <a:rPr kumimoji="1" lang="zh-CN" altLang="en-US" sz="2200" b="0" dirty="0"/>
              <a:t>支持黑白图像、</a:t>
            </a:r>
            <a:r>
              <a:rPr kumimoji="1" lang="en-US" altLang="zh-CN" sz="2200" b="0" dirty="0"/>
              <a:t>16</a:t>
            </a:r>
            <a:r>
              <a:rPr kumimoji="1" lang="zh-CN" altLang="en-US" sz="2200" b="0" dirty="0"/>
              <a:t>色和</a:t>
            </a:r>
            <a:r>
              <a:rPr kumimoji="1" lang="en-US" altLang="zh-CN" sz="2200" b="0" dirty="0"/>
              <a:t>256</a:t>
            </a:r>
            <a:r>
              <a:rPr kumimoji="1" lang="zh-CN" altLang="en-US" sz="2200" b="0" dirty="0"/>
              <a:t>色的伪彩色图像以及</a:t>
            </a:r>
            <a:r>
              <a:rPr kumimoji="1" lang="en-US" altLang="zh-CN" sz="2200" b="0" dirty="0"/>
              <a:t>RGB</a:t>
            </a:r>
            <a:r>
              <a:rPr kumimoji="1" lang="zh-CN" altLang="en-US" sz="2200" b="0" dirty="0"/>
              <a:t>真彩色图像。</a:t>
            </a:r>
            <a:endParaRPr kumimoji="1" lang="en-US" altLang="zh-CN" sz="2200" b="0" dirty="0"/>
          </a:p>
          <a:p>
            <a:pPr marL="0" indent="0">
              <a:buNone/>
            </a:pPr>
            <a:r>
              <a:rPr kumimoji="1" lang="en-US" altLang="zh-CN" sz="2200" b="0" dirty="0"/>
              <a:t>    BMP</a:t>
            </a:r>
            <a:r>
              <a:rPr kumimoji="1" lang="zh-CN" altLang="en-US" sz="2200" b="0" dirty="0"/>
              <a:t>格式文件的特点是包含的图像信息较为丰富，缺点是占用磁盘空间较大，因此在单机上比较流行。</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8089B-AE23-48EE-8D1B-1468E400AEF4}"/>
              </a:ext>
            </a:extLst>
          </p:cNvPr>
          <p:cNvSpPr>
            <a:spLocks noGrp="1"/>
          </p:cNvSpPr>
          <p:nvPr>
            <p:ph type="title"/>
          </p:nvPr>
        </p:nvSpPr>
        <p:spPr/>
        <p:txBody>
          <a:bodyPr/>
          <a:lstStyle/>
          <a:p>
            <a:r>
              <a:rPr lang="zh-CN" altLang="en-US" dirty="0">
                <a:solidFill>
                  <a:srgbClr val="FF0000"/>
                </a:solidFill>
              </a:rPr>
              <a:t>作业题（小作业）</a:t>
            </a:r>
          </a:p>
        </p:txBody>
      </p:sp>
      <p:sp>
        <p:nvSpPr>
          <p:cNvPr id="3" name="内容占位符 2">
            <a:extLst>
              <a:ext uri="{FF2B5EF4-FFF2-40B4-BE49-F238E27FC236}">
                <a16:creationId xmlns:a16="http://schemas.microsoft.com/office/drawing/2014/main" id="{152ED75D-7755-45E3-A410-F2EEAA94B5B7}"/>
              </a:ext>
            </a:extLst>
          </p:cNvPr>
          <p:cNvSpPr>
            <a:spLocks noGrp="1"/>
          </p:cNvSpPr>
          <p:nvPr>
            <p:ph idx="1"/>
          </p:nvPr>
        </p:nvSpPr>
        <p:spPr/>
        <p:txBody>
          <a:bodyPr/>
          <a:lstStyle/>
          <a:p>
            <a:r>
              <a:rPr kumimoji="1" lang="zh-CN" altLang="en-US" b="0" dirty="0">
                <a:solidFill>
                  <a:schemeClr val="tx1">
                    <a:lumMod val="65000"/>
                    <a:lumOff val="35000"/>
                  </a:schemeClr>
                </a:solidFill>
              </a:rPr>
              <a:t>在一个</a:t>
            </a:r>
            <a:r>
              <a:rPr kumimoji="1" lang="en-US" altLang="zh-CN" b="0" dirty="0">
                <a:solidFill>
                  <a:schemeClr val="tx1">
                    <a:lumMod val="65000"/>
                    <a:lumOff val="35000"/>
                  </a:schemeClr>
                </a:solidFill>
              </a:rPr>
              <a:t>BMP</a:t>
            </a:r>
            <a:r>
              <a:rPr kumimoji="1" lang="zh-CN" altLang="en-US" b="0" dirty="0">
                <a:solidFill>
                  <a:schemeClr val="tx1">
                    <a:lumMod val="65000"/>
                    <a:lumOff val="35000"/>
                  </a:schemeClr>
                </a:solidFill>
              </a:rPr>
              <a:t>图片内嵌入一段文字，并正确提取。</a:t>
            </a:r>
            <a:endParaRPr kumimoji="1" lang="en-US" altLang="zh-CN" b="0" dirty="0">
              <a:solidFill>
                <a:schemeClr val="tx1">
                  <a:lumMod val="65000"/>
                  <a:lumOff val="35000"/>
                </a:schemeClr>
              </a:solidFill>
            </a:endParaRPr>
          </a:p>
          <a:p>
            <a:r>
              <a:rPr kumimoji="1" lang="zh-CN" altLang="en-US" b="0" dirty="0">
                <a:solidFill>
                  <a:schemeClr val="tx1">
                    <a:lumMod val="65000"/>
                    <a:lumOff val="35000"/>
                  </a:schemeClr>
                </a:solidFill>
              </a:rPr>
              <a:t>提示：把文字字符串的每一位，替换掉</a:t>
            </a:r>
            <a:r>
              <a:rPr kumimoji="1" lang="en-US" altLang="zh-CN" b="0" dirty="0">
                <a:solidFill>
                  <a:schemeClr val="tx1">
                    <a:lumMod val="65000"/>
                    <a:lumOff val="35000"/>
                  </a:schemeClr>
                </a:solidFill>
              </a:rPr>
              <a:t>BMP</a:t>
            </a:r>
            <a:r>
              <a:rPr kumimoji="1" lang="zh-CN" altLang="en-US" b="0" dirty="0">
                <a:solidFill>
                  <a:schemeClr val="tx1">
                    <a:lumMod val="65000"/>
                    <a:lumOff val="35000"/>
                  </a:schemeClr>
                </a:solidFill>
              </a:rPr>
              <a:t>图片的每一个像素的红色的最后一位。</a:t>
            </a:r>
            <a:endParaRPr kumimoji="1" lang="en-US" altLang="zh-CN" b="0" dirty="0">
              <a:solidFill>
                <a:schemeClr val="tx1">
                  <a:lumMod val="65000"/>
                  <a:lumOff val="35000"/>
                </a:schemeClr>
              </a:solidFill>
            </a:endParaRPr>
          </a:p>
          <a:p>
            <a:r>
              <a:rPr kumimoji="1" lang="zh-CN" altLang="en-US" b="0" dirty="0">
                <a:solidFill>
                  <a:schemeClr val="tx1">
                    <a:lumMod val="65000"/>
                    <a:lumOff val="35000"/>
                  </a:schemeClr>
                </a:solidFill>
              </a:rPr>
              <a:t>代码包含</a:t>
            </a:r>
            <a:r>
              <a:rPr kumimoji="1" lang="en-US" altLang="zh-CN" b="0" dirty="0">
                <a:solidFill>
                  <a:schemeClr val="tx1">
                    <a:lumMod val="65000"/>
                    <a:lumOff val="35000"/>
                  </a:schemeClr>
                </a:solidFill>
              </a:rPr>
              <a:t>Embed</a:t>
            </a:r>
            <a:r>
              <a:rPr kumimoji="1" lang="zh-CN" altLang="en-US" b="0" dirty="0">
                <a:solidFill>
                  <a:schemeClr val="tx1">
                    <a:lumMod val="65000"/>
                    <a:lumOff val="35000"/>
                  </a:schemeClr>
                </a:solidFill>
              </a:rPr>
              <a:t>和</a:t>
            </a:r>
            <a:r>
              <a:rPr kumimoji="1" lang="en-US" altLang="zh-CN" b="0" dirty="0">
                <a:solidFill>
                  <a:schemeClr val="tx1">
                    <a:lumMod val="65000"/>
                    <a:lumOff val="35000"/>
                  </a:schemeClr>
                </a:solidFill>
              </a:rPr>
              <a:t>Extract</a:t>
            </a:r>
            <a:r>
              <a:rPr kumimoji="1" lang="zh-CN" altLang="en-US" b="0" dirty="0">
                <a:solidFill>
                  <a:schemeClr val="tx1">
                    <a:lumMod val="65000"/>
                    <a:lumOff val="35000"/>
                  </a:schemeClr>
                </a:solidFill>
              </a:rPr>
              <a:t>两个函数。</a:t>
            </a:r>
            <a:endParaRPr kumimoji="1" lang="en-US" altLang="zh-CN" b="0" dirty="0">
              <a:solidFill>
                <a:schemeClr val="tx1">
                  <a:lumMod val="65000"/>
                  <a:lumOff val="35000"/>
                </a:schemeClr>
              </a:solidFill>
            </a:endParaRPr>
          </a:p>
          <a:p>
            <a:r>
              <a:rPr kumimoji="1" lang="en-US" altLang="zh-CN" b="0" dirty="0">
                <a:solidFill>
                  <a:schemeClr val="tx1">
                    <a:lumMod val="65000"/>
                    <a:lumOff val="35000"/>
                  </a:schemeClr>
                </a:solidFill>
              </a:rPr>
              <a:t>Embed</a:t>
            </a:r>
            <a:r>
              <a:rPr kumimoji="1" lang="zh-CN" altLang="en-US" b="0" dirty="0">
                <a:solidFill>
                  <a:schemeClr val="tx1">
                    <a:lumMod val="65000"/>
                    <a:lumOff val="35000"/>
                  </a:schemeClr>
                </a:solidFill>
              </a:rPr>
              <a:t>函数的输入为</a:t>
            </a:r>
            <a:r>
              <a:rPr kumimoji="1" lang="en-US" altLang="zh-CN" b="0" dirty="0">
                <a:solidFill>
                  <a:schemeClr val="tx1">
                    <a:lumMod val="65000"/>
                    <a:lumOff val="35000"/>
                  </a:schemeClr>
                </a:solidFill>
              </a:rPr>
              <a:t>BMP</a:t>
            </a:r>
            <a:r>
              <a:rPr kumimoji="1" lang="zh-CN" altLang="en-US" b="0" dirty="0">
                <a:solidFill>
                  <a:schemeClr val="tx1">
                    <a:lumMod val="65000"/>
                    <a:lumOff val="35000"/>
                  </a:schemeClr>
                </a:solidFill>
              </a:rPr>
              <a:t>文件的文件名、嵌入的字符串、以及输出的文件名。</a:t>
            </a:r>
            <a:endParaRPr kumimoji="1" lang="en-US" altLang="zh-CN" b="0" dirty="0">
              <a:solidFill>
                <a:schemeClr val="tx1">
                  <a:lumMod val="65000"/>
                  <a:lumOff val="35000"/>
                </a:schemeClr>
              </a:solidFill>
            </a:endParaRPr>
          </a:p>
          <a:p>
            <a:r>
              <a:rPr kumimoji="1" lang="en-US" altLang="zh-CN" b="0" dirty="0">
                <a:solidFill>
                  <a:schemeClr val="tx1">
                    <a:lumMod val="65000"/>
                    <a:lumOff val="35000"/>
                  </a:schemeClr>
                </a:solidFill>
              </a:rPr>
              <a:t>Extract</a:t>
            </a:r>
            <a:r>
              <a:rPr kumimoji="1" lang="zh-CN" altLang="en-US" b="0" dirty="0">
                <a:solidFill>
                  <a:schemeClr val="tx1">
                    <a:lumMod val="65000"/>
                    <a:lumOff val="35000"/>
                  </a:schemeClr>
                </a:solidFill>
              </a:rPr>
              <a:t>函数的输入为包含隐藏信息的</a:t>
            </a:r>
            <a:r>
              <a:rPr kumimoji="1" lang="en-US" altLang="zh-CN" b="0" dirty="0">
                <a:solidFill>
                  <a:schemeClr val="tx1">
                    <a:lumMod val="65000"/>
                    <a:lumOff val="35000"/>
                  </a:schemeClr>
                </a:solidFill>
              </a:rPr>
              <a:t>BMP</a:t>
            </a:r>
            <a:r>
              <a:rPr kumimoji="1" lang="zh-CN" altLang="en-US" b="0" dirty="0">
                <a:solidFill>
                  <a:schemeClr val="tx1">
                    <a:lumMod val="65000"/>
                    <a:lumOff val="35000"/>
                  </a:schemeClr>
                </a:solidFill>
              </a:rPr>
              <a:t>文件，执行后，直接在屏幕输出嵌入的字符串。</a:t>
            </a:r>
            <a:endParaRPr kumimoji="1" lang="en-US" altLang="zh-CN" b="0" dirty="0">
              <a:solidFill>
                <a:schemeClr val="tx1">
                  <a:lumMod val="65000"/>
                  <a:lumOff val="35000"/>
                </a:schemeClr>
              </a:solidFill>
            </a:endParaRPr>
          </a:p>
          <a:p>
            <a:endParaRPr lang="zh-CN" altLang="en-US" dirty="0"/>
          </a:p>
        </p:txBody>
      </p:sp>
    </p:spTree>
    <p:extLst>
      <p:ext uri="{BB962C8B-B14F-4D97-AF65-F5344CB8AC3E}">
        <p14:creationId xmlns:p14="http://schemas.microsoft.com/office/powerpoint/2010/main" val="589951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marL="0" indent="0">
              <a:buNone/>
            </a:pPr>
            <a:r>
              <a:rPr kumimoji="1" lang="en-US" altLang="zh-CN" sz="2200" b="0" dirty="0"/>
              <a:t>    2.GIF</a:t>
            </a:r>
            <a:r>
              <a:rPr kumimoji="1" lang="zh-CN" altLang="en-US" sz="2200" b="0" dirty="0"/>
              <a:t>格式</a:t>
            </a:r>
            <a:endParaRPr kumimoji="1" lang="en-US" altLang="zh-CN" sz="2200" b="0" dirty="0"/>
          </a:p>
          <a:p>
            <a:pPr marL="0" indent="0">
              <a:buNone/>
            </a:pPr>
            <a:r>
              <a:rPr kumimoji="1" lang="en-US" altLang="zh-CN" sz="2200" b="0" dirty="0"/>
              <a:t>    GIF</a:t>
            </a:r>
            <a:r>
              <a:rPr kumimoji="1" lang="zh-CN" altLang="en-US" sz="2200" b="0" dirty="0"/>
              <a:t>是图形文件交换格式的英文缩写，是一种高压缩比的彩色图像文件格式。</a:t>
            </a:r>
            <a:r>
              <a:rPr kumimoji="1" lang="en-US" altLang="zh-CN" sz="2200" b="0" dirty="0"/>
              <a:t>GIF</a:t>
            </a:r>
            <a:r>
              <a:rPr kumimoji="1" lang="zh-CN" altLang="en-US" sz="2200" b="0" dirty="0"/>
              <a:t>不支持</a:t>
            </a:r>
            <a:r>
              <a:rPr kumimoji="1" lang="en-US" altLang="zh-CN" sz="2200" b="0" dirty="0"/>
              <a:t>24</a:t>
            </a:r>
            <a:r>
              <a:rPr kumimoji="1" lang="zh-CN" altLang="en-US" sz="2200" b="0" dirty="0"/>
              <a:t>位真彩色图像，最多存储</a:t>
            </a:r>
            <a:r>
              <a:rPr kumimoji="1" lang="en-US" altLang="zh-CN" sz="2200" b="0" dirty="0"/>
              <a:t>256</a:t>
            </a:r>
            <a:r>
              <a:rPr kumimoji="1" lang="zh-CN" altLang="en-US" sz="2200" b="0" dirty="0"/>
              <a:t>色彩色图像或灰度图像，且允许用户为图像设置背景的透明属性。</a:t>
            </a:r>
            <a:r>
              <a:rPr kumimoji="1" lang="en-US" altLang="zh-CN" sz="2200" b="0" dirty="0"/>
              <a:t>GIF</a:t>
            </a:r>
            <a:r>
              <a:rPr kumimoji="1" lang="zh-CN" altLang="en-US" sz="2200" b="0" dirty="0"/>
              <a:t>优点在于提供足够的信息并很好的组织这些信息，使得不同的输入</a:t>
            </a:r>
            <a:r>
              <a:rPr kumimoji="1" lang="en-US" altLang="zh-CN" sz="2200" b="0" dirty="0"/>
              <a:t>/</a:t>
            </a:r>
            <a:r>
              <a:rPr kumimoji="1" lang="zh-CN" altLang="en-US" sz="2200" b="0" dirty="0"/>
              <a:t>输出设备能够方便地交换图像。缺点在于最多有</a:t>
            </a:r>
            <a:r>
              <a:rPr kumimoji="1" lang="en-US" altLang="zh-CN" sz="2200" b="0" dirty="0"/>
              <a:t>256</a:t>
            </a:r>
            <a:r>
              <a:rPr kumimoji="1" lang="zh-CN" altLang="en-US" sz="2200" b="0" dirty="0"/>
              <a:t>种彩色，没有为存储灰度或彩色校正数据提供便利。</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marL="0" indent="0">
              <a:buNone/>
            </a:pPr>
            <a:r>
              <a:rPr kumimoji="1" lang="en-US" altLang="zh-CN" sz="2200" b="0" dirty="0"/>
              <a:t>    3.JPG</a:t>
            </a:r>
            <a:r>
              <a:rPr kumimoji="1" lang="zh-CN" altLang="en-US" sz="2200" b="0" dirty="0"/>
              <a:t>格式</a:t>
            </a:r>
            <a:endParaRPr kumimoji="1" lang="en-US" altLang="zh-CN" sz="2200" b="0" dirty="0"/>
          </a:p>
          <a:p>
            <a:pPr marL="0" indent="0">
              <a:buNone/>
            </a:pPr>
            <a:r>
              <a:rPr kumimoji="1" lang="en-US" altLang="zh-CN" sz="2200" b="0" dirty="0"/>
              <a:t>    JPG</a:t>
            </a:r>
            <a:r>
              <a:rPr kumimoji="1" lang="zh-CN" altLang="en-US" sz="2200" b="0" dirty="0"/>
              <a:t>文件格式是</a:t>
            </a:r>
            <a:r>
              <a:rPr kumimoji="1" lang="en-US" altLang="zh-CN" sz="2200" b="0" dirty="0"/>
              <a:t>Apple Mac</a:t>
            </a:r>
            <a:r>
              <a:rPr kumimoji="1" lang="zh-CN" altLang="en-US" sz="2200" b="0" dirty="0"/>
              <a:t>机器上使用的一种图像格式，是一种被广泛使用的静态图像压缩标准。</a:t>
            </a:r>
            <a:r>
              <a:rPr kumimoji="1" lang="en-US" altLang="zh-CN" sz="2200" b="0" dirty="0"/>
              <a:t>JPG</a:t>
            </a:r>
            <a:r>
              <a:rPr kumimoji="1" lang="zh-CN" altLang="en-US" sz="2200" b="0" dirty="0"/>
              <a:t>图像压缩格式在去除冗余信息时，通过有选择地抛弃数据来压缩、牺牲图像质量，获得较小的图像文件。这种格式的特点是文件非常小，而且可以调整压缩比，适用于处理大量图像的场合，一般不适合存储原始图像素材。</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a:buFont typeface="Arial" panose="020B0604020202020204" pitchFamily="34" charset="0"/>
              <a:buChar char="•"/>
            </a:pPr>
            <a:r>
              <a:rPr kumimoji="1" lang="en-US" altLang="zh-CN" sz="2400" dirty="0"/>
              <a:t>2.2.2 </a:t>
            </a:r>
            <a:r>
              <a:rPr kumimoji="1" lang="zh-CN" altLang="en-US" sz="2400" dirty="0"/>
              <a:t>颜色特征提取</a:t>
            </a:r>
            <a:endParaRPr kumimoji="1" lang="en-US" altLang="zh-CN" sz="2400" dirty="0"/>
          </a:p>
          <a:p>
            <a:pPr marL="0" indent="0">
              <a:buNone/>
            </a:pPr>
            <a:r>
              <a:rPr kumimoji="1" lang="en-US" altLang="zh-CN" sz="2400" dirty="0"/>
              <a:t>    </a:t>
            </a:r>
            <a:r>
              <a:rPr kumimoji="1" lang="zh-CN" altLang="en-US" sz="2200" b="0" dirty="0"/>
              <a:t>对于一副彩色图像来说，</a:t>
            </a:r>
            <a:r>
              <a:rPr kumimoji="1" lang="zh-CN" altLang="en-US" sz="2200" b="0" dirty="0">
                <a:solidFill>
                  <a:srgbClr val="FF0000"/>
                </a:solidFill>
              </a:rPr>
              <a:t>颜色是最重要的底层特征</a:t>
            </a:r>
            <a:r>
              <a:rPr kumimoji="1" lang="zh-CN" altLang="en-US" sz="2200" b="0" dirty="0"/>
              <a:t>，是人对图像感知和认识过程中第一步识别的内容。对数字图像来说，必须要对真实世界的颜色进行模拟和还原，这个过程是通过对图像获取设备的光电传感器信号进行颜色空间建模和量化得来的。</a:t>
            </a:r>
            <a:endParaRPr kumimoji="1"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a:buFont typeface="Arial" panose="020B0604020202020204" pitchFamily="34" charset="0"/>
              <a:buChar char="•"/>
            </a:pPr>
            <a:r>
              <a:rPr kumimoji="1" lang="en-US" altLang="zh-CN" sz="2400" dirty="0"/>
              <a:t>2.2.2.1 </a:t>
            </a:r>
            <a:r>
              <a:rPr kumimoji="1" lang="zh-CN" altLang="en-US" sz="2400" dirty="0"/>
              <a:t>颜色空间</a:t>
            </a:r>
            <a:endParaRPr kumimoji="1" lang="en-US" altLang="zh-CN" sz="2400" dirty="0"/>
          </a:p>
          <a:p>
            <a:pPr marL="0" indent="0">
              <a:buNone/>
            </a:pPr>
            <a:r>
              <a:rPr kumimoji="1" lang="en-US" altLang="zh-CN" sz="2400" b="0" dirty="0"/>
              <a:t>    </a:t>
            </a:r>
            <a:r>
              <a:rPr kumimoji="1" lang="zh-CN" altLang="en-US" sz="2200" b="0" dirty="0"/>
              <a:t>原始的彩色图像，一般由红、绿、蓝三种基色的图像组成，然而人的视觉系统对彩色色度的感觉和亮度的敏感性是不同的，因此产生了不同的色彩空间表示。典型的色彩空间包括</a:t>
            </a:r>
            <a:r>
              <a:rPr kumimoji="1" lang="en-US" altLang="zh-CN" sz="2200" b="0" dirty="0"/>
              <a:t>RGB</a:t>
            </a:r>
            <a:r>
              <a:rPr kumimoji="1" lang="zh-CN" altLang="en-US" sz="2200" b="0" dirty="0"/>
              <a:t>空间、</a:t>
            </a:r>
            <a:r>
              <a:rPr kumimoji="1" lang="en-US" altLang="zh-CN" sz="2200" b="0" dirty="0"/>
              <a:t>YUV</a:t>
            </a:r>
            <a:r>
              <a:rPr kumimoji="1" lang="zh-CN" altLang="en-US" sz="2200" b="0" dirty="0"/>
              <a:t>和</a:t>
            </a:r>
            <a:r>
              <a:rPr kumimoji="1" lang="en-US" altLang="zh-CN" sz="2200" b="0" dirty="0"/>
              <a:t>YIQ</a:t>
            </a:r>
            <a:r>
              <a:rPr kumimoji="1" lang="zh-CN" altLang="en-US" sz="2200" b="0" dirty="0"/>
              <a:t>空间、</a:t>
            </a:r>
            <a:r>
              <a:rPr kumimoji="1" lang="en-US" altLang="zh-CN" sz="2200" b="0" dirty="0"/>
              <a:t>HIS</a:t>
            </a:r>
            <a:r>
              <a:rPr kumimoji="1" lang="zh-CN" altLang="en-US" sz="2200" b="0" dirty="0"/>
              <a:t>空间等。</a:t>
            </a:r>
            <a:endParaRPr kumimoji="1" lang="zh-CN" altLang="en-US" sz="2400" b="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 1.RGB</a:t>
            </a:r>
            <a:r>
              <a:rPr kumimoji="1" lang="zh-CN" altLang="en-US" dirty="0"/>
              <a:t>空间</a:t>
            </a:r>
          </a:p>
        </p:txBody>
      </p:sp>
      <p:sp>
        <p:nvSpPr>
          <p:cNvPr id="3" name="内容占位符 2"/>
          <p:cNvSpPr>
            <a:spLocks noGrp="1"/>
          </p:cNvSpPr>
          <p:nvPr>
            <p:ph idx="1"/>
          </p:nvPr>
        </p:nvSpPr>
        <p:spPr/>
        <p:txBody>
          <a:bodyPr/>
          <a:lstStyle/>
          <a:p>
            <a:pPr marL="0" indent="0">
              <a:buNone/>
            </a:pPr>
            <a:r>
              <a:rPr kumimoji="1" lang="zh-CN" altLang="en-US" sz="2000" b="0" dirty="0"/>
              <a:t>自然界常见的各种颜色光，都可由红（</a:t>
            </a:r>
            <a:r>
              <a:rPr kumimoji="1" lang="en-US" altLang="zh-CN" sz="2000" b="0" dirty="0"/>
              <a:t>R</a:t>
            </a:r>
            <a:r>
              <a:rPr kumimoji="1" lang="zh-CN" altLang="en-US" sz="2000" b="0" dirty="0"/>
              <a:t>）、绿（</a:t>
            </a:r>
            <a:r>
              <a:rPr kumimoji="1" lang="en-US" altLang="zh-CN" sz="2000" b="0" dirty="0"/>
              <a:t>G</a:t>
            </a:r>
            <a:r>
              <a:rPr kumimoji="1" lang="zh-CN" altLang="en-US" sz="2000" b="0" dirty="0"/>
              <a:t>）、蓝（</a:t>
            </a:r>
            <a:r>
              <a:rPr kumimoji="1" lang="en-US" altLang="zh-CN" sz="2000" b="0" dirty="0"/>
              <a:t>B</a:t>
            </a:r>
            <a:r>
              <a:rPr kumimoji="1" lang="zh-CN" altLang="en-US" sz="2000" b="0" dirty="0"/>
              <a:t>）三种颜色光按不同比例相配而成，同样绝大多数颜色光也可以分解成红、绿、蓝三种色光，当然三种基色的选择不是唯一的。由于人眼对红绿蓝三种色光最敏感，因此这三种颜色相配所得的彩色范围也最广。</a:t>
            </a:r>
          </a:p>
        </p:txBody>
      </p:sp>
      <p:pic>
        <p:nvPicPr>
          <p:cNvPr id="5" name="图片 4">
            <a:extLst>
              <a:ext uri="{FF2B5EF4-FFF2-40B4-BE49-F238E27FC236}">
                <a16:creationId xmlns:a16="http://schemas.microsoft.com/office/drawing/2014/main" id="{4F2BB00B-5F61-4BB0-8E65-039CC79CB12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2348880"/>
            <a:ext cx="6336704" cy="475252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p:txBody>
          <a:bodyPr/>
          <a:lstStyle/>
          <a:p>
            <a:pPr marL="0" indent="0">
              <a:buNone/>
            </a:pPr>
            <a:r>
              <a:rPr kumimoji="1" lang="en-US" altLang="zh-CN" sz="2400" b="0" dirty="0"/>
              <a:t>    2.YUV</a:t>
            </a:r>
            <a:r>
              <a:rPr kumimoji="1" lang="zh-CN" altLang="en-US" sz="2400" b="0" dirty="0"/>
              <a:t>和</a:t>
            </a:r>
            <a:r>
              <a:rPr kumimoji="1" lang="en-US" altLang="zh-CN" sz="2400" b="0" dirty="0"/>
              <a:t>YIQ</a:t>
            </a:r>
            <a:r>
              <a:rPr kumimoji="1" lang="zh-CN" altLang="en-US" sz="2400" b="0" dirty="0"/>
              <a:t>空间</a:t>
            </a:r>
            <a:endParaRPr kumimoji="1" lang="en-US" altLang="zh-CN" sz="2400" b="0" dirty="0"/>
          </a:p>
          <a:p>
            <a:pPr marL="0" indent="0">
              <a:buNone/>
            </a:pPr>
            <a:r>
              <a:rPr kumimoji="1" lang="en-US" altLang="zh-CN" sz="2000" b="0" dirty="0"/>
              <a:t>     YUV</a:t>
            </a:r>
            <a:r>
              <a:rPr kumimoji="1" lang="zh-CN" altLang="en-US" sz="2000" b="0" dirty="0"/>
              <a:t>和</a:t>
            </a:r>
            <a:r>
              <a:rPr kumimoji="1" lang="en-US" altLang="zh-CN" sz="2000" b="0" dirty="0"/>
              <a:t>YIQ</a:t>
            </a:r>
            <a:r>
              <a:rPr kumimoji="1" lang="zh-CN" altLang="en-US" sz="2000" b="0" dirty="0"/>
              <a:t>是现代彩色电视系统中采用的色彩空间，亮度信号</a:t>
            </a:r>
            <a:r>
              <a:rPr kumimoji="1" lang="en-US" altLang="zh-CN" sz="2000" b="0" dirty="0"/>
              <a:t>Y</a:t>
            </a:r>
            <a:r>
              <a:rPr kumimoji="1" lang="zh-CN" altLang="en-US" sz="2000" b="0" dirty="0"/>
              <a:t>解决了彩色电视机和黑白电视机的兼容问题；色差信号</a:t>
            </a:r>
            <a:r>
              <a:rPr kumimoji="1" lang="en-US" altLang="zh-CN" sz="2000" b="0" dirty="0"/>
              <a:t>UV</a:t>
            </a:r>
            <a:r>
              <a:rPr kumimoji="1" lang="zh-CN" altLang="en-US" sz="2000" b="0" dirty="0"/>
              <a:t>或</a:t>
            </a:r>
            <a:r>
              <a:rPr kumimoji="1" lang="en-US" altLang="zh-CN" sz="2000" b="0" dirty="0"/>
              <a:t>IQ</a:t>
            </a:r>
            <a:r>
              <a:rPr kumimoji="1" lang="zh-CN" altLang="en-US" sz="2000" b="0" dirty="0"/>
              <a:t>利用人眼的视觉特性，可用较少的位数进行编码，压缩图像数据的数据量。</a:t>
            </a:r>
            <a:endParaRPr kumimoji="1" lang="en-US" altLang="zh-CN" sz="2000" b="0" dirty="0"/>
          </a:p>
          <a:p>
            <a:pPr marL="0" indent="0">
              <a:buNone/>
            </a:pPr>
            <a:r>
              <a:rPr kumimoji="1" lang="en-US" altLang="zh-CN" sz="2000" b="0" dirty="0"/>
              <a:t>     </a:t>
            </a:r>
            <a:r>
              <a:rPr kumimoji="1" lang="zh-CN" altLang="en-US" sz="2000" b="0" dirty="0"/>
              <a:t>这两种表示方式的共同点是用其中一个分量</a:t>
            </a:r>
            <a:r>
              <a:rPr kumimoji="1" lang="en-US" altLang="zh-CN" sz="2000" b="0" dirty="0"/>
              <a:t>Y</a:t>
            </a:r>
            <a:r>
              <a:rPr kumimoji="1" lang="zh-CN" altLang="en-US" sz="2000" b="0" dirty="0"/>
              <a:t>表示像素的亮度，用其余两个分量表示像素的色差，人眼对于像素点的亮度分辨率较强，对像素的色度分辨率较弱。</a:t>
            </a:r>
            <a:endParaRPr kumimoji="1" lang="en-US" altLang="zh-CN" sz="2000" b="0" dirty="0"/>
          </a:p>
          <a:p>
            <a:pPr marL="0" indent="0">
              <a:buNone/>
            </a:pPr>
            <a:r>
              <a:rPr kumimoji="1" lang="en-US" altLang="zh-CN" sz="2000" b="0" dirty="0"/>
              <a:t>     YUV</a:t>
            </a:r>
            <a:r>
              <a:rPr kumimoji="1" lang="zh-CN" altLang="en-US" sz="2000" b="0" dirty="0"/>
              <a:t>与</a:t>
            </a:r>
            <a:r>
              <a:rPr kumimoji="1" lang="en-US" altLang="zh-CN" sz="2000" b="0" dirty="0"/>
              <a:t>YIQ</a:t>
            </a:r>
            <a:r>
              <a:rPr kumimoji="1" lang="zh-CN" altLang="en-US" sz="2000" b="0" dirty="0"/>
              <a:t>中的色差是不同的，但存在一定转换关系。在色度矢量图中，</a:t>
            </a:r>
            <a:r>
              <a:rPr kumimoji="1" lang="en-US" altLang="zh-CN" sz="2000" b="0" dirty="0"/>
              <a:t>IQ</a:t>
            </a:r>
            <a:r>
              <a:rPr kumimoji="1" lang="zh-CN" altLang="en-US" sz="2000" b="0" dirty="0"/>
              <a:t>正交坐标轴与</a:t>
            </a:r>
            <a:r>
              <a:rPr kumimoji="1" lang="en-US" altLang="zh-CN" sz="2000" b="0" dirty="0"/>
              <a:t>UV</a:t>
            </a:r>
            <a:r>
              <a:rPr kumimoji="1" lang="zh-CN" altLang="en-US" sz="2000" b="0" dirty="0"/>
              <a:t>正交轴有</a:t>
            </a:r>
            <a:r>
              <a:rPr kumimoji="1" lang="en-US" altLang="zh-CN" sz="2000" b="0" dirty="0"/>
              <a:t>33°</a:t>
            </a:r>
            <a:r>
              <a:rPr kumimoji="1" lang="zh-CN" altLang="en-US" sz="2000" b="0" dirty="0"/>
              <a:t>夹角。</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p:sp>
        <p:nvSpPr>
          <p:cNvPr id="3" name="内容占位符 2"/>
          <p:cNvSpPr>
            <a:spLocks noGrp="1"/>
          </p:cNvSpPr>
          <p:nvPr>
            <p:ph idx="1"/>
          </p:nvPr>
        </p:nvSpPr>
        <p:spPr>
          <a:xfrm>
            <a:off x="539750" y="1196981"/>
            <a:ext cx="3096146" cy="4741864"/>
          </a:xfrm>
        </p:spPr>
        <p:txBody>
          <a:bodyPr/>
          <a:lstStyle/>
          <a:p>
            <a:pPr marL="0" indent="0">
              <a:buNone/>
            </a:pPr>
            <a:r>
              <a:rPr kumimoji="1" lang="en-US" altLang="zh-CN" sz="2400" b="0" dirty="0"/>
              <a:t>     YUV</a:t>
            </a:r>
            <a:r>
              <a:rPr kumimoji="1" lang="zh-CN" altLang="en-US" sz="2400" b="0" dirty="0"/>
              <a:t>和</a:t>
            </a:r>
            <a:r>
              <a:rPr kumimoji="1" lang="en-US" altLang="zh-CN" sz="2400" b="0" dirty="0"/>
              <a:t>YIQ</a:t>
            </a:r>
            <a:r>
              <a:rPr kumimoji="1" lang="zh-CN" altLang="en-US" sz="2400" b="0" dirty="0"/>
              <a:t>空间</a:t>
            </a:r>
            <a:endParaRPr kumimoji="1" lang="en-US" altLang="zh-CN" sz="2400" b="0" dirty="0"/>
          </a:p>
          <a:p>
            <a:pPr marL="0" indent="0">
              <a:buNone/>
            </a:pPr>
            <a:r>
              <a:rPr kumimoji="1" lang="zh-CN" altLang="en-US" sz="2000" b="0" dirty="0"/>
              <a:t>       </a:t>
            </a:r>
            <a:endParaRPr kumimoji="1" lang="en-US" altLang="zh-CN" sz="2000" b="0" dirty="0"/>
          </a:p>
          <a:p>
            <a:pPr marL="0" indent="0">
              <a:buNone/>
            </a:pPr>
            <a:r>
              <a:rPr kumimoji="1" lang="en-US" altLang="zh-CN" sz="2000" b="0" dirty="0"/>
              <a:t>      </a:t>
            </a:r>
            <a:r>
              <a:rPr kumimoji="1" lang="zh-CN" altLang="en-US" sz="2000" b="0" dirty="0"/>
              <a:t>这两种表示方式的共同点是用其中一个分量</a:t>
            </a:r>
            <a:r>
              <a:rPr kumimoji="1" lang="en-US" altLang="zh-CN" sz="2000" b="0" dirty="0"/>
              <a:t>Y</a:t>
            </a:r>
            <a:r>
              <a:rPr kumimoji="1" lang="zh-CN" altLang="en-US" sz="2000" b="0" dirty="0"/>
              <a:t>表示像素的亮度，用其</a:t>
            </a:r>
            <a:r>
              <a:rPr kumimoji="1" lang="en-US" altLang="zh-CN" sz="2000" b="0" dirty="0"/>
              <a:t>     YUV</a:t>
            </a:r>
            <a:r>
              <a:rPr kumimoji="1" lang="zh-CN" altLang="en-US" sz="2000" b="0" dirty="0"/>
              <a:t>与</a:t>
            </a:r>
            <a:r>
              <a:rPr kumimoji="1" lang="en-US" altLang="zh-CN" sz="2000" b="0" dirty="0"/>
              <a:t>YIQ</a:t>
            </a:r>
            <a:r>
              <a:rPr kumimoji="1" lang="zh-CN" altLang="en-US" sz="2000" b="0" dirty="0"/>
              <a:t>中的色差是不同的，但存在一定转换关系。在色度矢量图中，</a:t>
            </a:r>
            <a:r>
              <a:rPr kumimoji="1" lang="en-US" altLang="zh-CN" sz="2000" b="0" dirty="0"/>
              <a:t>IQ</a:t>
            </a:r>
            <a:r>
              <a:rPr kumimoji="1" lang="zh-CN" altLang="en-US" sz="2000" b="0" dirty="0"/>
              <a:t>正交坐标轴与</a:t>
            </a:r>
            <a:r>
              <a:rPr kumimoji="1" lang="en-US" altLang="zh-CN" sz="2000" b="0" dirty="0"/>
              <a:t>UV</a:t>
            </a:r>
            <a:r>
              <a:rPr kumimoji="1" lang="zh-CN" altLang="en-US" sz="2000" b="0" dirty="0"/>
              <a:t>正交轴有</a:t>
            </a:r>
            <a:r>
              <a:rPr kumimoji="1" lang="en-US" altLang="zh-CN" sz="2000" b="0" dirty="0"/>
              <a:t>33°</a:t>
            </a:r>
            <a:r>
              <a:rPr kumimoji="1" lang="zh-CN" altLang="en-US" sz="2000" b="0" dirty="0"/>
              <a:t>夹角。</a:t>
            </a:r>
          </a:p>
        </p:txBody>
      </p:sp>
      <p:pic>
        <p:nvPicPr>
          <p:cNvPr id="5" name="图片 4">
            <a:extLst>
              <a:ext uri="{FF2B5EF4-FFF2-40B4-BE49-F238E27FC236}">
                <a16:creationId xmlns:a16="http://schemas.microsoft.com/office/drawing/2014/main" id="{D268D391-68BF-4369-9958-C0FE12454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952" y="0"/>
            <a:ext cx="2293645" cy="6858000"/>
          </a:xfrm>
          <a:prstGeom prst="rect">
            <a:avLst/>
          </a:prstGeom>
        </p:spPr>
      </p:pic>
      <p:pic>
        <p:nvPicPr>
          <p:cNvPr id="10" name="图片 9">
            <a:extLst>
              <a:ext uri="{FF2B5EF4-FFF2-40B4-BE49-F238E27FC236}">
                <a16:creationId xmlns:a16="http://schemas.microsoft.com/office/drawing/2014/main" id="{518F42B8-0A52-4763-A7E8-3747547599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8435" y="0"/>
            <a:ext cx="2295565" cy="6858000"/>
          </a:xfrm>
          <a:prstGeom prst="rect">
            <a:avLst/>
          </a:prstGeom>
        </p:spPr>
      </p:pic>
    </p:spTree>
    <p:extLst>
      <p:ext uri="{BB962C8B-B14F-4D97-AF65-F5344CB8AC3E}">
        <p14:creationId xmlns:p14="http://schemas.microsoft.com/office/powerpoint/2010/main" val="2305224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normAutofit fontScale="85000" lnSpcReduction="20000"/>
          </a:bodyPr>
          <a:lstStyle/>
          <a:p>
            <a:r>
              <a:rPr kumimoji="1" lang="en-US" altLang="zh-CN" sz="2400" dirty="0">
                <a:sym typeface="+mn-ea"/>
              </a:rPr>
              <a:t>2.1.2</a:t>
            </a:r>
            <a:r>
              <a:rPr kumimoji="1" lang="zh-CN" altLang="en-US" sz="2400" dirty="0">
                <a:sym typeface="+mn-ea"/>
              </a:rPr>
              <a:t> 图像情报处理的内容</a:t>
            </a:r>
          </a:p>
          <a:p>
            <a:pPr marL="0" indent="0">
              <a:buNone/>
            </a:pPr>
            <a:r>
              <a:rPr kumimoji="1" lang="en-US" altLang="zh-CN" sz="2000" dirty="0">
                <a:solidFill>
                  <a:schemeClr val="tx1"/>
                </a:solidFill>
              </a:rPr>
              <a:t>    1.</a:t>
            </a:r>
            <a:r>
              <a:rPr kumimoji="1" lang="zh-CN" altLang="en-US" sz="2000" dirty="0">
                <a:solidFill>
                  <a:schemeClr val="tx1"/>
                </a:solidFill>
              </a:rPr>
              <a:t>图像变换</a:t>
            </a:r>
            <a:endParaRPr kumimoji="1" lang="en-US" altLang="zh-CN" sz="2000" dirty="0">
              <a:solidFill>
                <a:schemeClr val="tx1"/>
              </a:solidFill>
            </a:endParaRPr>
          </a:p>
          <a:p>
            <a:pPr marL="0" indent="0">
              <a:buNone/>
            </a:pPr>
            <a:r>
              <a:rPr kumimoji="1" lang="en-US" altLang="zh-CN" sz="2000" dirty="0"/>
              <a:t>    2.</a:t>
            </a:r>
            <a:r>
              <a:rPr kumimoji="1" lang="zh-CN" altLang="en-US" sz="2000" dirty="0"/>
              <a:t>图像增强</a:t>
            </a:r>
            <a:endParaRPr kumimoji="1" lang="en-US" altLang="zh-CN" sz="2000" dirty="0"/>
          </a:p>
          <a:p>
            <a:pPr marL="0" indent="0">
              <a:buNone/>
            </a:pPr>
            <a:r>
              <a:rPr kumimoji="1" lang="en-US" altLang="zh-CN" sz="2000" dirty="0">
                <a:solidFill>
                  <a:schemeClr val="tx1"/>
                </a:solidFill>
              </a:rPr>
              <a:t>    3</a:t>
            </a:r>
            <a:r>
              <a:rPr kumimoji="1" lang="en-US" altLang="zh-CN" sz="2000" dirty="0"/>
              <a:t>.</a:t>
            </a:r>
            <a:r>
              <a:rPr kumimoji="1" lang="zh-CN" altLang="en-US" sz="2000" dirty="0">
                <a:solidFill>
                  <a:schemeClr val="tx1"/>
                </a:solidFill>
              </a:rPr>
              <a:t>图像编码压缩</a:t>
            </a:r>
            <a:endParaRPr kumimoji="1" lang="en-US" altLang="zh-CN" sz="2000" dirty="0">
              <a:solidFill>
                <a:schemeClr val="tx1"/>
              </a:solidFill>
            </a:endParaRPr>
          </a:p>
          <a:p>
            <a:pPr marL="0" indent="0">
              <a:buNone/>
            </a:pPr>
            <a:r>
              <a:rPr kumimoji="1" lang="en-US" altLang="zh-CN" sz="2000" dirty="0"/>
              <a:t>    4.</a:t>
            </a:r>
            <a:r>
              <a:rPr kumimoji="1" lang="zh-CN" altLang="en-US" sz="2000" dirty="0"/>
              <a:t>图像恢复与重建</a:t>
            </a:r>
            <a:endParaRPr kumimoji="1" lang="en-US" altLang="zh-CN" sz="2000" dirty="0"/>
          </a:p>
          <a:p>
            <a:pPr marL="0" indent="0">
              <a:buNone/>
            </a:pPr>
            <a:r>
              <a:rPr kumimoji="1" lang="en-US" altLang="zh-CN" sz="2000" dirty="0">
                <a:solidFill>
                  <a:schemeClr val="tx1"/>
                </a:solidFill>
              </a:rPr>
              <a:t>    5</a:t>
            </a:r>
            <a:r>
              <a:rPr kumimoji="1" lang="en-US" altLang="zh-CN" sz="2000" dirty="0"/>
              <a:t>.</a:t>
            </a:r>
            <a:r>
              <a:rPr kumimoji="1" lang="zh-CN" altLang="en-US" sz="2000" dirty="0">
                <a:solidFill>
                  <a:schemeClr val="tx1"/>
                </a:solidFill>
              </a:rPr>
              <a:t>图像分割</a:t>
            </a:r>
            <a:endParaRPr kumimoji="1" lang="en-US" altLang="zh-CN" sz="2000" dirty="0">
              <a:solidFill>
                <a:schemeClr val="tx1"/>
              </a:solidFill>
            </a:endParaRPr>
          </a:p>
          <a:p>
            <a:pPr marL="0" indent="0">
              <a:buNone/>
            </a:pPr>
            <a:r>
              <a:rPr kumimoji="1" lang="en-US" altLang="zh-CN" sz="2000" dirty="0"/>
              <a:t>    6.</a:t>
            </a:r>
            <a:r>
              <a:rPr kumimoji="1" lang="zh-CN" altLang="en-US" sz="2000" dirty="0"/>
              <a:t>图像描述</a:t>
            </a:r>
            <a:endParaRPr kumimoji="1" lang="en-US" altLang="zh-CN" sz="2000" dirty="0"/>
          </a:p>
          <a:p>
            <a:pPr marL="0" indent="0">
              <a:buNone/>
            </a:pPr>
            <a:r>
              <a:rPr kumimoji="1" lang="en-US" altLang="zh-CN" sz="2000" dirty="0">
                <a:solidFill>
                  <a:schemeClr val="tx1"/>
                </a:solidFill>
              </a:rPr>
              <a:t>    7</a:t>
            </a:r>
            <a:r>
              <a:rPr kumimoji="1" lang="en-US" altLang="zh-CN" sz="2000" dirty="0"/>
              <a:t>.</a:t>
            </a:r>
            <a:r>
              <a:rPr kumimoji="1" lang="zh-CN" altLang="en-US" sz="2000" dirty="0">
                <a:solidFill>
                  <a:schemeClr val="tx1"/>
                </a:solidFill>
              </a:rPr>
              <a:t>图像分类与识别</a:t>
            </a:r>
            <a:endParaRPr kumimoji="1" lang="en-US" altLang="zh-CN" sz="2000" dirty="0">
              <a:solidFill>
                <a:schemeClr val="tx1"/>
              </a:solidFill>
            </a:endParaRPr>
          </a:p>
          <a:p>
            <a:pPr marL="0" indent="0">
              <a:buNone/>
            </a:pPr>
            <a:r>
              <a:rPr kumimoji="1" lang="en-US" altLang="zh-CN" sz="2000" dirty="0"/>
              <a:t>    8.</a:t>
            </a:r>
            <a:r>
              <a:rPr kumimoji="1" lang="zh-CN" altLang="en-US" sz="2000" dirty="0"/>
              <a:t>图像信息安全</a:t>
            </a:r>
            <a:endParaRPr kumimoji="1" lang="en-US" altLang="zh-CN" sz="2000" dirty="0"/>
          </a:p>
          <a:p>
            <a:pPr marL="0" indent="0">
              <a:buNone/>
            </a:pPr>
            <a:endParaRPr kumimoji="1" lang="en-US" altLang="zh-CN" sz="2000" dirty="0">
              <a:solidFill>
                <a:schemeClr val="tx1"/>
              </a:solidFill>
            </a:endParaRPr>
          </a:p>
          <a:p>
            <a:pPr marL="0" indent="0">
              <a:buNone/>
            </a:pPr>
            <a:r>
              <a:rPr kumimoji="1" lang="zh-CN" altLang="en-US" sz="2000" dirty="0">
                <a:solidFill>
                  <a:schemeClr val="tx1"/>
                </a:solidFill>
              </a:rPr>
              <a:t>深度学习（</a:t>
            </a:r>
            <a:r>
              <a:rPr kumimoji="1" lang="en-US" altLang="zh-CN" sz="2000" dirty="0">
                <a:solidFill>
                  <a:schemeClr val="tx1"/>
                </a:solidFill>
              </a:rPr>
              <a:t>Deep Learning</a:t>
            </a:r>
            <a:r>
              <a:rPr kumimoji="1" lang="zh-CN" altLang="en-US" sz="2000" dirty="0">
                <a:solidFill>
                  <a:schemeClr val="tx1"/>
                </a:solidFill>
              </a:rPr>
              <a:t>）的驱动者，最广泛的应用领域</a:t>
            </a:r>
          </a:p>
          <a:p>
            <a:pPr marL="0" lvl="1" indent="0">
              <a:buNone/>
            </a:pPr>
            <a:endParaRPr kumimoji="1" lang="zh-CN" altLang="en-US" sz="2200" dirty="0"/>
          </a:p>
          <a:p>
            <a:pPr marL="401955" lvl="1" indent="0">
              <a:buNone/>
            </a:pPr>
            <a:endParaRPr kumimoji="1" lang="zh-CN" altLang="en-US" sz="2200" dirty="0"/>
          </a:p>
          <a:p>
            <a:pPr marL="401955" lvl="1" indent="0">
              <a:buNone/>
            </a:pPr>
            <a:r>
              <a:rPr kumimoji="1" lang="en-US" altLang="zh-CN" sz="2200" dirty="0"/>
              <a:t>   </a:t>
            </a:r>
          </a:p>
          <a:p>
            <a:pPr marL="401955" lvl="1" indent="0">
              <a:buNone/>
            </a:pPr>
            <a:endParaRPr kumimoji="1" lang="en-US" altLang="zh-CN" sz="2200" dirty="0"/>
          </a:p>
          <a:p>
            <a:pPr marL="401955" lvl="1" indent="0">
              <a:buNone/>
            </a:pPr>
            <a:endParaRPr kumimoji="1" lang="en-US" altLang="zh-CN" sz="2200" dirty="0"/>
          </a:p>
        </p:txBody>
      </p:sp>
      <p:pic>
        <p:nvPicPr>
          <p:cNvPr id="3074" name="Picture 2" descr="Xyzxyz.jpg">
            <a:extLst>
              <a:ext uri="{FF2B5EF4-FFF2-40B4-BE49-F238E27FC236}">
                <a16:creationId xmlns:a16="http://schemas.microsoft.com/office/drawing/2014/main" id="{52479862-1009-4447-9488-2171E955EB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6625" y="1122283"/>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4296E0A-3BC7-41C1-8BC2-0FFDA1BEF1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356992"/>
            <a:ext cx="2022472" cy="18562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12E33A3-546C-4B94-B15C-C6B2928A868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7306" y="3140968"/>
            <a:ext cx="1405707" cy="14057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000" b="0" dirty="0"/>
                  <a:t>   </a:t>
                </a:r>
                <a:r>
                  <a:rPr kumimoji="1" lang="en-US" altLang="zh-CN" sz="2400" b="0" dirty="0"/>
                  <a:t>4.</a:t>
                </a:r>
                <a:r>
                  <a:rPr kumimoji="1" lang="zh-CN" altLang="en-US" sz="2400" b="0" dirty="0"/>
                  <a:t>色彩空间的转换</a:t>
                </a:r>
                <a:endParaRPr kumimoji="1" lang="en-US" altLang="zh-CN" sz="2400" b="0" dirty="0"/>
              </a:p>
              <a:p>
                <a:pPr marL="0" indent="0">
                  <a:buNone/>
                </a:pPr>
                <a:r>
                  <a:rPr kumimoji="1" lang="en-US" altLang="zh-CN" sz="2000" b="0" dirty="0"/>
                  <a:t>    </a:t>
                </a:r>
                <a:r>
                  <a:rPr kumimoji="1" lang="zh-CN" altLang="en-US" sz="2000" b="0" dirty="0"/>
                  <a:t>色彩空间的表示是可以相互转换的。</a:t>
                </a:r>
                <a:endParaRPr kumimoji="1" lang="en-US" altLang="zh-CN" sz="2000" b="0" dirty="0"/>
              </a:p>
              <a:p>
                <a:pPr marL="0" indent="0">
                  <a:buNone/>
                </a:pPr>
                <a:r>
                  <a:rPr kumimoji="1" lang="en-US" altLang="zh-CN" sz="2000" b="0" dirty="0"/>
                  <a:t>    YUV</a:t>
                </a:r>
                <a:r>
                  <a:rPr kumimoji="1" lang="zh-CN" altLang="en-US" sz="2000" b="0" dirty="0"/>
                  <a:t>空间和</a:t>
                </a:r>
                <a:r>
                  <a:rPr kumimoji="1" lang="en-US" altLang="zh-CN" sz="2000" b="0" dirty="0"/>
                  <a:t>RGB</a:t>
                </a:r>
                <a:r>
                  <a:rPr kumimoji="1" lang="zh-CN" altLang="en-US" sz="2000" b="0" dirty="0"/>
                  <a:t>空间的转换方程如下：</a:t>
                </a:r>
                <a:endParaRPr kumimoji="1" lang="en-US" altLang="zh-CN" sz="2000" b="0" dirty="0"/>
              </a:p>
              <a:p>
                <a:pPr marL="0" indent="0">
                  <a:buNone/>
                </a:pPr>
                <a:r>
                  <a:rPr kumimoji="1" lang="en-US" altLang="zh-CN" sz="2000" b="0" dirty="0"/>
                  <a:t>          </a:t>
                </a:r>
                <a14:m>
                  <m:oMath xmlns:m="http://schemas.openxmlformats.org/officeDocument/2006/math">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r>
                                <m:rPr>
                                  <m:sty m:val="p"/>
                                  <m:brk m:alnAt="7"/>
                                </m:rPr>
                                <a:rPr kumimoji="1" lang="en-US" altLang="zh-CN" sz="2000" b="0" i="1">
                                  <a:latin typeface="Cambria Math" panose="02040503050406030204" pitchFamily="18" charset="0"/>
                                </a:rPr>
                                <m:t>Y</m:t>
                              </m:r>
                            </m:e>
                          </m:mr>
                          <m:mr>
                            <m:e>
                              <m:r>
                                <m:rPr>
                                  <m:sty m:val="p"/>
                                </m:rPr>
                                <a:rPr kumimoji="1" lang="en-US" altLang="zh-CN" sz="2000" b="0" i="1">
                                  <a:latin typeface="Cambria Math" panose="02040503050406030204" pitchFamily="18" charset="0"/>
                                </a:rPr>
                                <m:t>U</m:t>
                              </m:r>
                            </m:e>
                          </m:mr>
                          <m:mr>
                            <m:e>
                              <m:r>
                                <m:rPr>
                                  <m:sty m:val="p"/>
                                </m:rPr>
                                <a:rPr kumimoji="1" lang="en-US" altLang="zh-CN" sz="2000" b="0" i="1">
                                  <a:latin typeface="Cambria Math" panose="02040503050406030204" pitchFamily="18" charset="0"/>
                                </a:rPr>
                                <m:t>V</m:t>
                              </m:r>
                            </m:e>
                          </m:mr>
                        </m:m>
                      </m:e>
                    </m:d>
                  </m:oMath>
                </a14:m>
                <a:r>
                  <a:rPr kumimoji="1" lang="en-US" altLang="zh-CN" sz="2000" b="0" dirty="0"/>
                  <a:t>=</a:t>
                </a:r>
                <a14:m>
                  <m:oMath xmlns:m="http://schemas.openxmlformats.org/officeDocument/2006/math">
                    <m:d>
                      <m:dPr>
                        <m:begChr m:val="["/>
                        <m:endChr m:val="]"/>
                        <m:ctrlPr>
                          <a:rPr kumimoji="1" lang="en-US" altLang="zh-CN" sz="2000" b="0" i="1" dirty="0" smtClean="0">
                            <a:latin typeface="Cambria Math" panose="02040503050406030204" pitchFamily="18" charset="0"/>
                          </a:rPr>
                        </m:ctrlPr>
                      </m:dPr>
                      <m:e>
                        <m:m>
                          <m:mPr>
                            <m:mcs>
                              <m:mc>
                                <m:mcPr>
                                  <m:count m:val="3"/>
                                  <m:mcJc m:val="center"/>
                                </m:mcPr>
                              </m:mc>
                            </m:mcs>
                            <m:ctrlPr>
                              <a:rPr kumimoji="1" lang="en-US" altLang="zh-CN" sz="2000" b="0" i="1" dirty="0" smtClean="0">
                                <a:latin typeface="Cambria Math" panose="02040503050406030204" pitchFamily="18" charset="0"/>
                              </a:rPr>
                            </m:ctrlPr>
                          </m:mPr>
                          <m:mr>
                            <m:e>
                              <m:r>
                                <m:rPr>
                                  <m:brk m:alnAt="7"/>
                                </m:rPr>
                                <a:rPr kumimoji="1" lang="en-US" altLang="zh-CN" sz="2000" b="0" i="1" dirty="0" smtClean="0">
                                  <a:latin typeface="Cambria Math" panose="02040503050406030204" pitchFamily="18" charset="0"/>
                                </a:rPr>
                                <m:t>0</m:t>
                              </m:r>
                              <m:r>
                                <a:rPr kumimoji="1" lang="en-US" altLang="zh-CN" sz="2000" b="0" i="1" dirty="0" smtClean="0">
                                  <a:latin typeface="Cambria Math" panose="02040503050406030204" pitchFamily="18" charset="0"/>
                                </a:rPr>
                                <m:t>.3</m:t>
                              </m:r>
                            </m:e>
                            <m:e>
                              <m:r>
                                <a:rPr kumimoji="1" lang="en-US" altLang="zh-CN" sz="2000" b="0" i="1" dirty="0" smtClean="0">
                                  <a:latin typeface="Cambria Math" panose="02040503050406030204" pitchFamily="18" charset="0"/>
                                </a:rPr>
                                <m:t>0.59</m:t>
                              </m:r>
                            </m:e>
                            <m:e>
                              <m:r>
                                <a:rPr kumimoji="1" lang="en-US" altLang="zh-CN" sz="2000" b="0" i="1" dirty="0" smtClean="0">
                                  <a:latin typeface="Cambria Math" panose="02040503050406030204" pitchFamily="18" charset="0"/>
                                </a:rPr>
                                <m:t>0.11</m:t>
                              </m:r>
                            </m:e>
                          </m:mr>
                          <m:mr>
                            <m:e>
                              <m:r>
                                <a:rPr kumimoji="1" lang="en-US" altLang="zh-CN" sz="2000" b="0" i="1" dirty="0" smtClean="0">
                                  <a:latin typeface="Cambria Math" panose="02040503050406030204" pitchFamily="18" charset="0"/>
                                </a:rPr>
                                <m:t>−0.15</m:t>
                              </m:r>
                            </m:e>
                            <m:e>
                              <m:r>
                                <a:rPr kumimoji="1" lang="en-US" altLang="zh-CN" sz="2000" b="0" i="1" dirty="0">
                                  <a:latin typeface="Cambria Math" panose="02040503050406030204" pitchFamily="18" charset="0"/>
                                </a:rPr>
                                <m:t>−</m:t>
                              </m:r>
                              <m:r>
                                <a:rPr kumimoji="1" lang="en-US" altLang="zh-CN" sz="2000" b="0" i="1" dirty="0" smtClean="0">
                                  <a:latin typeface="Cambria Math" panose="02040503050406030204" pitchFamily="18" charset="0"/>
                                </a:rPr>
                                <m:t>0.29</m:t>
                              </m:r>
                            </m:e>
                            <m:e>
                              <m:r>
                                <a:rPr kumimoji="1" lang="en-US" altLang="zh-CN" sz="2000" b="0" i="1" dirty="0" smtClean="0">
                                  <a:latin typeface="Cambria Math" panose="02040503050406030204" pitchFamily="18" charset="0"/>
                                </a:rPr>
                                <m:t>0.44</m:t>
                              </m:r>
                            </m:e>
                          </m:mr>
                          <m:mr>
                            <m:e>
                              <m:r>
                                <a:rPr kumimoji="1" lang="en-US" altLang="zh-CN" sz="2000" b="0" i="1" dirty="0" smtClean="0">
                                  <a:latin typeface="Cambria Math" panose="02040503050406030204" pitchFamily="18" charset="0"/>
                                </a:rPr>
                                <m:t>0.62</m:t>
                              </m:r>
                            </m:e>
                            <m:e>
                              <m:r>
                                <a:rPr kumimoji="1" lang="en-US" altLang="zh-CN" sz="2000" b="0" i="1" dirty="0">
                                  <a:latin typeface="Cambria Math" panose="02040503050406030204" pitchFamily="18" charset="0"/>
                                </a:rPr>
                                <m:t>−</m:t>
                              </m:r>
                              <m:r>
                                <a:rPr kumimoji="1" lang="en-US" altLang="zh-CN" sz="2000" b="0" i="1" dirty="0" smtClean="0">
                                  <a:latin typeface="Cambria Math" panose="02040503050406030204" pitchFamily="18" charset="0"/>
                                </a:rPr>
                                <m:t>0.51</m:t>
                              </m:r>
                            </m:e>
                            <m:e>
                              <m:r>
                                <a:rPr kumimoji="1" lang="en-US" altLang="zh-CN" sz="2000" b="0" i="1" dirty="0" smtClean="0">
                                  <a:latin typeface="Cambria Math" panose="02040503050406030204" pitchFamily="18" charset="0"/>
                                </a:rPr>
                                <m:t>0.10</m:t>
                              </m:r>
                            </m:e>
                          </m:mr>
                        </m:m>
                      </m:e>
                    </m:d>
                    <m:d>
                      <m:dPr>
                        <m:begChr m:val="["/>
                        <m:endChr m:val="]"/>
                        <m:ctrlPr>
                          <a:rPr kumimoji="1" lang="en-US" altLang="zh-CN" sz="2000" b="0" i="1" dirty="0" smtClean="0">
                            <a:latin typeface="Cambria Math" panose="02040503050406030204" pitchFamily="18" charset="0"/>
                          </a:rPr>
                        </m:ctrlPr>
                      </m:dPr>
                      <m:e>
                        <m:m>
                          <m:mPr>
                            <m:mcs>
                              <m:mc>
                                <m:mcPr>
                                  <m:count m:val="1"/>
                                  <m:mcJc m:val="center"/>
                                </m:mcPr>
                              </m:mc>
                            </m:mcs>
                            <m:ctrlPr>
                              <a:rPr kumimoji="1" lang="en-US" altLang="zh-CN" sz="2000" b="0" i="1" dirty="0" smtClean="0">
                                <a:latin typeface="Cambria Math" panose="02040503050406030204" pitchFamily="18" charset="0"/>
                              </a:rPr>
                            </m:ctrlPr>
                          </m:mPr>
                          <m:mr>
                            <m:e>
                              <m:r>
                                <m:rPr>
                                  <m:sty m:val="p"/>
                                  <m:brk m:alnAt="7"/>
                                </m:rPr>
                                <a:rPr kumimoji="1" lang="en-US" altLang="zh-CN" sz="2000" b="0" i="1" dirty="0">
                                  <a:latin typeface="Cambria Math" panose="02040503050406030204" pitchFamily="18" charset="0"/>
                                </a:rPr>
                                <m:t>R</m:t>
                              </m:r>
                            </m:e>
                          </m:mr>
                          <m:mr>
                            <m:e>
                              <m:r>
                                <m:rPr>
                                  <m:sty m:val="p"/>
                                </m:rPr>
                                <a:rPr kumimoji="1" lang="en-US" altLang="zh-CN" sz="2000" b="0" i="1" dirty="0">
                                  <a:latin typeface="Cambria Math" panose="02040503050406030204" pitchFamily="18" charset="0"/>
                                </a:rPr>
                                <m:t>G</m:t>
                              </m:r>
                            </m:e>
                          </m:mr>
                          <m:mr>
                            <m:e>
                              <m:r>
                                <m:rPr>
                                  <m:sty m:val="p"/>
                                </m:rPr>
                                <a:rPr kumimoji="1" lang="en-US" altLang="zh-CN" sz="2000" b="0" i="1" dirty="0">
                                  <a:latin typeface="Cambria Math" panose="02040503050406030204" pitchFamily="18" charset="0"/>
                                </a:rPr>
                                <m:t>B</m:t>
                              </m:r>
                            </m:e>
                          </m:mr>
                        </m:m>
                      </m:e>
                    </m:d>
                  </m:oMath>
                </a14:m>
                <a:endParaRPr kumimoji="1" lang="zh-CN" altLang="en-US" sz="2000" b="0" dirty="0"/>
              </a:p>
              <a:p>
                <a:pPr marL="0" indent="0">
                  <a:buNone/>
                </a:pPr>
                <a:r>
                  <a:rPr kumimoji="1" lang="en-US" altLang="zh-CN" sz="2000" b="0" dirty="0"/>
                  <a:t>    </a:t>
                </a:r>
              </a:p>
              <a:p>
                <a:pPr marL="0" indent="0">
                  <a:buNone/>
                </a:pPr>
                <a:r>
                  <a:rPr kumimoji="1" lang="en-US" altLang="zh-CN" sz="2000" b="0" dirty="0"/>
                  <a:t>    YIQ</a:t>
                </a:r>
                <a:r>
                  <a:rPr kumimoji="1" lang="zh-CN" altLang="en-US" sz="2000" b="0" dirty="0"/>
                  <a:t>空间和</a:t>
                </a:r>
                <a:r>
                  <a:rPr kumimoji="1" lang="en-US" altLang="zh-CN" sz="2000" b="0" dirty="0"/>
                  <a:t>RGB</a:t>
                </a:r>
                <a:r>
                  <a:rPr kumimoji="1" lang="zh-CN" altLang="en-US" sz="2000" b="0" dirty="0"/>
                  <a:t>空间的转换方程如下：</a:t>
                </a:r>
                <a:endParaRPr kumimoji="1" lang="en-US" altLang="zh-CN" sz="2000" b="0" dirty="0"/>
              </a:p>
              <a:p>
                <a:pPr marL="0" indent="0">
                  <a:buNone/>
                </a:pPr>
                <a:r>
                  <a:rPr kumimoji="1" lang="en-US" altLang="zh-CN" sz="2000" b="0" dirty="0"/>
                  <a:t>          </a:t>
                </a:r>
                <a14:m>
                  <m:oMath xmlns:m="http://schemas.openxmlformats.org/officeDocument/2006/math">
                    <m:d>
                      <m:dPr>
                        <m:begChr m:val="["/>
                        <m:endChr m:val="]"/>
                        <m:ctrlPr>
                          <a:rPr kumimoji="1" lang="en-US" altLang="zh-CN" sz="2000" b="0" i="1" smtClean="0">
                            <a:latin typeface="Cambria Math" panose="02040503050406030204" pitchFamily="18" charset="0"/>
                          </a:rPr>
                        </m:ctrlPr>
                      </m:dPr>
                      <m:e>
                        <m:m>
                          <m:mPr>
                            <m:mcs>
                              <m:mc>
                                <m:mcPr>
                                  <m:count m:val="1"/>
                                  <m:mcJc m:val="center"/>
                                </m:mcPr>
                              </m:mc>
                            </m:mcs>
                            <m:ctrlPr>
                              <a:rPr kumimoji="1" lang="en-US" altLang="zh-CN" sz="2000" b="0" i="1" smtClean="0">
                                <a:latin typeface="Cambria Math" panose="02040503050406030204" pitchFamily="18" charset="0"/>
                              </a:rPr>
                            </m:ctrlPr>
                          </m:mPr>
                          <m:mr>
                            <m:e>
                              <m:r>
                                <m:rPr>
                                  <m:sty m:val="p"/>
                                  <m:brk m:alnAt="7"/>
                                </m:rPr>
                                <a:rPr kumimoji="1" lang="en-US" altLang="zh-CN" sz="2000" b="0" i="1">
                                  <a:latin typeface="Cambria Math" panose="02040503050406030204" pitchFamily="18" charset="0"/>
                                </a:rPr>
                                <m:t>Y</m:t>
                              </m:r>
                            </m:e>
                          </m:mr>
                          <m:mr>
                            <m:e>
                              <m:r>
                                <m:rPr>
                                  <m:sty m:val="p"/>
                                </m:rPr>
                                <a:rPr kumimoji="1" lang="en-US" altLang="zh-CN" sz="2000" b="0" i="1">
                                  <a:latin typeface="Cambria Math" panose="02040503050406030204" pitchFamily="18" charset="0"/>
                                </a:rPr>
                                <m:t>I</m:t>
                              </m:r>
                            </m:e>
                          </m:mr>
                          <m:mr>
                            <m:e>
                              <m:r>
                                <m:rPr>
                                  <m:sty m:val="p"/>
                                </m:rPr>
                                <a:rPr kumimoji="1" lang="en-US" altLang="zh-CN" sz="2000" b="0" i="1">
                                  <a:latin typeface="Cambria Math" panose="02040503050406030204" pitchFamily="18" charset="0"/>
                                </a:rPr>
                                <m:t>Q</m:t>
                              </m:r>
                            </m:e>
                          </m:mr>
                        </m:m>
                      </m:e>
                    </m:d>
                  </m:oMath>
                </a14:m>
                <a:r>
                  <a:rPr kumimoji="1" lang="en-US" altLang="zh-CN" sz="2000" b="0" dirty="0"/>
                  <a:t>=</a:t>
                </a:r>
                <a14:m>
                  <m:oMath xmlns:m="http://schemas.openxmlformats.org/officeDocument/2006/math">
                    <m:d>
                      <m:dPr>
                        <m:begChr m:val="["/>
                        <m:endChr m:val="]"/>
                        <m:ctrlPr>
                          <a:rPr kumimoji="1" lang="en-US" altLang="zh-CN" sz="2000" b="0" i="1" dirty="0" smtClean="0">
                            <a:latin typeface="Cambria Math" panose="02040503050406030204" pitchFamily="18" charset="0"/>
                          </a:rPr>
                        </m:ctrlPr>
                      </m:dPr>
                      <m:e>
                        <m:m>
                          <m:mPr>
                            <m:mcs>
                              <m:mc>
                                <m:mcPr>
                                  <m:count m:val="3"/>
                                  <m:mcJc m:val="center"/>
                                </m:mcPr>
                              </m:mc>
                            </m:mcs>
                            <m:ctrlPr>
                              <a:rPr kumimoji="1" lang="en-US" altLang="zh-CN" sz="2000" b="0" i="1" dirty="0" smtClean="0">
                                <a:latin typeface="Cambria Math" panose="02040503050406030204" pitchFamily="18" charset="0"/>
                              </a:rPr>
                            </m:ctrlPr>
                          </m:mPr>
                          <m:mr>
                            <m:e>
                              <m:r>
                                <m:rPr>
                                  <m:brk m:alnAt="7"/>
                                </m:rPr>
                                <a:rPr kumimoji="1" lang="en-US" altLang="zh-CN" sz="2000" b="0" i="1" dirty="0" smtClean="0">
                                  <a:latin typeface="Cambria Math" panose="02040503050406030204" pitchFamily="18" charset="0"/>
                                </a:rPr>
                                <m:t>0</m:t>
                              </m:r>
                              <m:r>
                                <a:rPr kumimoji="1" lang="en-US" altLang="zh-CN" sz="2000" b="0" i="1" dirty="0" smtClean="0">
                                  <a:latin typeface="Cambria Math" panose="02040503050406030204" pitchFamily="18" charset="0"/>
                                </a:rPr>
                                <m:t>.3</m:t>
                              </m:r>
                            </m:e>
                            <m:e>
                              <m:r>
                                <a:rPr kumimoji="1" lang="en-US" altLang="zh-CN" sz="2000" b="0" i="1" dirty="0" smtClean="0">
                                  <a:latin typeface="Cambria Math" panose="02040503050406030204" pitchFamily="18" charset="0"/>
                                </a:rPr>
                                <m:t>0.59</m:t>
                              </m:r>
                            </m:e>
                            <m:e>
                              <m:r>
                                <a:rPr kumimoji="1" lang="en-US" altLang="zh-CN" sz="2000" b="0" i="1" dirty="0" smtClean="0">
                                  <a:latin typeface="Cambria Math" panose="02040503050406030204" pitchFamily="18" charset="0"/>
                                </a:rPr>
                                <m:t>0.11</m:t>
                              </m:r>
                            </m:e>
                          </m:mr>
                          <m:mr>
                            <m:e>
                              <m:r>
                                <a:rPr kumimoji="1" lang="en-US" altLang="zh-CN" sz="2000" b="0" i="1" dirty="0" smtClean="0">
                                  <a:latin typeface="Cambria Math" panose="02040503050406030204" pitchFamily="18" charset="0"/>
                                </a:rPr>
                                <m:t>0.6</m:t>
                              </m:r>
                            </m:e>
                            <m:e>
                              <m:r>
                                <a:rPr kumimoji="1" lang="en-US" altLang="zh-CN" sz="2000" b="0" i="1" dirty="0">
                                  <a:latin typeface="Cambria Math" panose="02040503050406030204" pitchFamily="18" charset="0"/>
                                </a:rPr>
                                <m:t>−</m:t>
                              </m:r>
                              <m:r>
                                <a:rPr kumimoji="1" lang="en-US" altLang="zh-CN" sz="2000" b="0" i="1" dirty="0" smtClean="0">
                                  <a:latin typeface="Cambria Math" panose="02040503050406030204" pitchFamily="18" charset="0"/>
                                </a:rPr>
                                <m:t>0.28</m:t>
                              </m:r>
                            </m:e>
                            <m:e>
                              <m:r>
                                <a:rPr kumimoji="1" lang="en-US" altLang="zh-CN" sz="2000" b="0" i="1" dirty="0">
                                  <a:latin typeface="Cambria Math" panose="02040503050406030204" pitchFamily="18" charset="0"/>
                                </a:rPr>
                                <m:t>−</m:t>
                              </m:r>
                              <m:r>
                                <a:rPr kumimoji="1" lang="en-US" altLang="zh-CN" sz="2000" b="0" i="1" dirty="0" smtClean="0">
                                  <a:latin typeface="Cambria Math" panose="02040503050406030204" pitchFamily="18" charset="0"/>
                                </a:rPr>
                                <m:t>0.32</m:t>
                              </m:r>
                            </m:e>
                          </m:mr>
                          <m:mr>
                            <m:e>
                              <m:r>
                                <a:rPr kumimoji="1" lang="en-US" altLang="zh-CN" sz="2000" b="0" i="1" dirty="0" smtClean="0">
                                  <a:latin typeface="Cambria Math" panose="02040503050406030204" pitchFamily="18" charset="0"/>
                                </a:rPr>
                                <m:t>0.21</m:t>
                              </m:r>
                            </m:e>
                            <m:e>
                              <m:r>
                                <a:rPr kumimoji="1" lang="en-US" altLang="zh-CN" sz="2000" b="0" i="1" dirty="0">
                                  <a:latin typeface="Cambria Math" panose="02040503050406030204" pitchFamily="18" charset="0"/>
                                </a:rPr>
                                <m:t>−</m:t>
                              </m:r>
                              <m:r>
                                <a:rPr kumimoji="1" lang="en-US" altLang="zh-CN" sz="2000" b="0" i="1" dirty="0" smtClean="0">
                                  <a:latin typeface="Cambria Math" panose="02040503050406030204" pitchFamily="18" charset="0"/>
                                </a:rPr>
                                <m:t>0.52</m:t>
                              </m:r>
                            </m:e>
                            <m:e>
                              <m:r>
                                <a:rPr kumimoji="1" lang="en-US" altLang="zh-CN" sz="2000" b="0" i="1" dirty="0" smtClean="0">
                                  <a:latin typeface="Cambria Math" panose="02040503050406030204" pitchFamily="18" charset="0"/>
                                </a:rPr>
                                <m:t>0.31</m:t>
                              </m:r>
                            </m:e>
                          </m:mr>
                        </m:m>
                      </m:e>
                    </m:d>
                    <m:d>
                      <m:dPr>
                        <m:begChr m:val="["/>
                        <m:endChr m:val="]"/>
                        <m:ctrlPr>
                          <a:rPr kumimoji="1" lang="en-US" altLang="zh-CN" sz="2000" b="0" i="1" dirty="0" smtClean="0">
                            <a:latin typeface="Cambria Math" panose="02040503050406030204" pitchFamily="18" charset="0"/>
                          </a:rPr>
                        </m:ctrlPr>
                      </m:dPr>
                      <m:e>
                        <m:m>
                          <m:mPr>
                            <m:mcs>
                              <m:mc>
                                <m:mcPr>
                                  <m:count m:val="1"/>
                                  <m:mcJc m:val="center"/>
                                </m:mcPr>
                              </m:mc>
                            </m:mcs>
                            <m:ctrlPr>
                              <a:rPr kumimoji="1" lang="en-US" altLang="zh-CN" sz="2000" b="0" i="1" dirty="0" smtClean="0">
                                <a:latin typeface="Cambria Math" panose="02040503050406030204" pitchFamily="18" charset="0"/>
                              </a:rPr>
                            </m:ctrlPr>
                          </m:mPr>
                          <m:mr>
                            <m:e>
                              <m:r>
                                <m:rPr>
                                  <m:sty m:val="p"/>
                                  <m:brk m:alnAt="7"/>
                                </m:rPr>
                                <a:rPr kumimoji="1" lang="en-US" altLang="zh-CN" sz="2000" b="0" i="1" dirty="0">
                                  <a:latin typeface="Cambria Math" panose="02040503050406030204" pitchFamily="18" charset="0"/>
                                </a:rPr>
                                <m:t>R</m:t>
                              </m:r>
                            </m:e>
                          </m:mr>
                          <m:mr>
                            <m:e>
                              <m:r>
                                <m:rPr>
                                  <m:sty m:val="p"/>
                                </m:rPr>
                                <a:rPr kumimoji="1" lang="en-US" altLang="zh-CN" sz="2000" b="0" i="1" dirty="0">
                                  <a:latin typeface="Cambria Math" panose="02040503050406030204" pitchFamily="18" charset="0"/>
                                </a:rPr>
                                <m:t>G</m:t>
                              </m:r>
                            </m:e>
                          </m:mr>
                          <m:mr>
                            <m:e>
                              <m:r>
                                <m:rPr>
                                  <m:sty m:val="p"/>
                                </m:rPr>
                                <a:rPr kumimoji="1" lang="en-US" altLang="zh-CN" sz="2000" b="0" i="1" dirty="0">
                                  <a:latin typeface="Cambria Math" panose="02040503050406030204" pitchFamily="18" charset="0"/>
                                </a:rPr>
                                <m:t>B</m:t>
                              </m:r>
                            </m:e>
                          </m:mr>
                        </m:m>
                      </m:e>
                    </m:d>
                  </m:oMath>
                </a14:m>
                <a:endParaRPr kumimoji="1" lang="zh-CN" altLang="en-US"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b="-386"/>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HSI</a:t>
            </a:r>
            <a:r>
              <a:rPr kumimoji="1" lang="zh-CN" altLang="en-US" dirty="0"/>
              <a:t>颜色空间</a:t>
            </a:r>
          </a:p>
        </p:txBody>
      </p:sp>
      <p:sp>
        <p:nvSpPr>
          <p:cNvPr id="3" name="内容占位符 2"/>
          <p:cNvSpPr>
            <a:spLocks noGrp="1"/>
          </p:cNvSpPr>
          <p:nvPr>
            <p:ph idx="1"/>
          </p:nvPr>
        </p:nvSpPr>
        <p:spPr/>
        <p:txBody>
          <a:bodyPr/>
          <a:lstStyle/>
          <a:p>
            <a:pPr marL="0" indent="0">
              <a:buNone/>
            </a:pPr>
            <a:r>
              <a:rPr kumimoji="1" lang="en-US" altLang="zh-CN" sz="2000" b="0" dirty="0"/>
              <a:t>      HSI</a:t>
            </a:r>
            <a:r>
              <a:rPr kumimoji="1" lang="zh-CN" altLang="en-US" sz="2000" b="0" dirty="0"/>
              <a:t>色彩空间中的</a:t>
            </a:r>
            <a:r>
              <a:rPr kumimoji="1" lang="en-US" altLang="zh-CN" sz="2000" b="0" dirty="0"/>
              <a:t>H</a:t>
            </a:r>
            <a:r>
              <a:rPr kumimoji="1" lang="zh-CN" altLang="en-US" sz="2000" b="0" dirty="0"/>
              <a:t>为色调、</a:t>
            </a:r>
            <a:r>
              <a:rPr kumimoji="1" lang="en-US" altLang="zh-CN" sz="2000" b="0" dirty="0"/>
              <a:t>S</a:t>
            </a:r>
            <a:r>
              <a:rPr kumimoji="1" lang="zh-CN" altLang="en-US" sz="2000" b="0" dirty="0"/>
              <a:t>为饱和度、</a:t>
            </a:r>
            <a:r>
              <a:rPr kumimoji="1" lang="en-US" altLang="zh-CN" sz="2000" b="0" dirty="0"/>
              <a:t>I</a:t>
            </a:r>
            <a:r>
              <a:rPr kumimoji="1" lang="zh-CN" altLang="en-US" sz="2000" b="0" dirty="0"/>
              <a:t>表示光的强度或亮度，它比</a:t>
            </a:r>
            <a:r>
              <a:rPr kumimoji="1" lang="en-US" altLang="zh-CN" sz="2000" b="0" dirty="0"/>
              <a:t>RGB</a:t>
            </a:r>
            <a:r>
              <a:rPr kumimoji="1" lang="zh-CN" altLang="en-US" sz="2000" b="0" dirty="0"/>
              <a:t>色彩空间更符合人的视觉特性。采用</a:t>
            </a:r>
            <a:r>
              <a:rPr kumimoji="1" lang="en-US" altLang="zh-CN" sz="2000" b="0" dirty="0"/>
              <a:t>HSI</a:t>
            </a:r>
            <a:r>
              <a:rPr kumimoji="1" lang="zh-CN" altLang="en-US" sz="2000" b="0" dirty="0"/>
              <a:t>空间能够减少彩色图像处理的复杂性，增加快速性。它更接近人对彩色的认识和解释，在</a:t>
            </a:r>
            <a:r>
              <a:rPr kumimoji="1" lang="en-US" altLang="zh-CN" sz="2000" b="0" dirty="0"/>
              <a:t>HSI</a:t>
            </a:r>
            <a:r>
              <a:rPr kumimoji="1" lang="zh-CN" altLang="en-US" sz="2000" b="0" dirty="0"/>
              <a:t>空间中可大大简化图像分析和处理的工作量。</a:t>
            </a:r>
            <a:endParaRPr kumimoji="1" lang="en-US" altLang="zh-CN" sz="2000" b="0" dirty="0"/>
          </a:p>
          <a:p>
            <a:pPr marL="0" indent="0">
              <a:buNone/>
            </a:pPr>
            <a:r>
              <a:rPr kumimoji="1" lang="zh-CN" altLang="en-US" sz="2000" b="0" dirty="0"/>
              <a:t>（青</a:t>
            </a:r>
            <a:r>
              <a:rPr kumimoji="1" lang="en-US" altLang="zh-CN" sz="2000" b="0" dirty="0"/>
              <a:t>Cyan</a:t>
            </a:r>
            <a:r>
              <a:rPr kumimoji="1" lang="zh-CN" altLang="en-US" sz="2000" b="0" dirty="0"/>
              <a:t>，蓝</a:t>
            </a:r>
            <a:r>
              <a:rPr kumimoji="1" lang="en-US" altLang="zh-CN" sz="2000" b="0" dirty="0"/>
              <a:t>Blue</a:t>
            </a:r>
            <a:r>
              <a:rPr kumimoji="1" lang="zh-CN" altLang="en-US" sz="2000" b="0" dirty="0"/>
              <a:t>，品红</a:t>
            </a:r>
            <a:r>
              <a:rPr kumimoji="1" lang="en-US" altLang="zh-CN" sz="2000" b="0" dirty="0"/>
              <a:t>Magenta</a:t>
            </a:r>
            <a:r>
              <a:rPr kumimoji="1" lang="zh-CN" altLang="en-US" sz="2000" b="0" dirty="0"/>
              <a:t>，红</a:t>
            </a:r>
            <a:r>
              <a:rPr kumimoji="1" lang="en-US" altLang="zh-CN" sz="2000" b="0" dirty="0"/>
              <a:t>Red</a:t>
            </a:r>
            <a:r>
              <a:rPr kumimoji="1" lang="zh-CN" altLang="en-US" sz="2000" b="0" dirty="0"/>
              <a:t>，黄</a:t>
            </a:r>
            <a:r>
              <a:rPr kumimoji="1" lang="en-US" altLang="zh-CN" sz="2000" b="0" dirty="0"/>
              <a:t>Yellow</a:t>
            </a:r>
            <a:r>
              <a:rPr kumimoji="1" lang="zh-CN" altLang="en-US" sz="2000" b="0" dirty="0"/>
              <a:t>，绿</a:t>
            </a:r>
            <a:r>
              <a:rPr kumimoji="1" lang="en-US" altLang="zh-CN" sz="2000" b="0" dirty="0"/>
              <a:t>Green</a:t>
            </a:r>
            <a:r>
              <a:rPr kumimoji="1" lang="zh-CN" altLang="en-US" sz="2000" b="0" dirty="0"/>
              <a:t>）</a:t>
            </a:r>
            <a:endParaRPr kumimoji="1" lang="en-US" altLang="zh-CN" sz="2000" b="0" dirty="0"/>
          </a:p>
          <a:p>
            <a:pPr marL="0" indent="0">
              <a:buNone/>
            </a:pPr>
            <a:endParaRPr kumimoji="1" lang="zh-CN" altLang="en-US" sz="2000" b="0" dirty="0"/>
          </a:p>
        </p:txBody>
      </p:sp>
      <p:pic>
        <p:nvPicPr>
          <p:cNvPr id="9218" name="Picture 2" descr="Diagram showing the HSI colour wheel">
            <a:extLst>
              <a:ext uri="{FF2B5EF4-FFF2-40B4-BE49-F238E27FC236}">
                <a16:creationId xmlns:a16="http://schemas.microsoft.com/office/drawing/2014/main" id="{95CF5441-4502-4B10-9C81-23D21F3C3F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300342"/>
            <a:ext cx="3324225" cy="23145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tony4ai-1251394096.cos.ap-hongkong.myqcloud.com/blog_images/DIP-8-6-%E5%BD%A9%E8%89%B2%E5%9B%BE%E5%83%8F-%E8%89%B2%E5%BD%A9%E7%A9%BA%E9%97%B4-HSI-HSL-HSV-HSB/20150315143421850.png">
            <a:extLst>
              <a:ext uri="{FF2B5EF4-FFF2-40B4-BE49-F238E27FC236}">
                <a16:creationId xmlns:a16="http://schemas.microsoft.com/office/drawing/2014/main" id="{D69C1D1C-A624-4796-A2C4-E2C6E75652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15786" y="3271416"/>
            <a:ext cx="4081077" cy="30608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2.2</a:t>
            </a:r>
            <a:r>
              <a:rPr kumimoji="1" lang="zh-CN" altLang="en-US" dirty="0"/>
              <a:t> 图像特征提取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kumimoji="1" lang="zh-CN" altLang="en-US" sz="2000" b="0" dirty="0"/>
                  <a:t>    </a:t>
                </a:r>
                <a:r>
                  <a:rPr kumimoji="1" lang="en-US" altLang="zh-CN" sz="2000" b="0" dirty="0"/>
                  <a:t>HSI</a:t>
                </a:r>
                <a:r>
                  <a:rPr kumimoji="1" lang="zh-CN" altLang="en-US" sz="2000" b="0" dirty="0"/>
                  <a:t>空间和</a:t>
                </a:r>
                <a:r>
                  <a:rPr kumimoji="1" lang="en-US" altLang="zh-CN" sz="2000" b="0" dirty="0"/>
                  <a:t>RGB</a:t>
                </a:r>
                <a:r>
                  <a:rPr kumimoji="1" lang="zh-CN" altLang="en-US" sz="2000" b="0" dirty="0"/>
                  <a:t>空间的转换方程如下：</a:t>
                </a:r>
                <a:endParaRPr kumimoji="1" lang="en-US" altLang="zh-CN" sz="2000" b="0" dirty="0"/>
              </a:p>
              <a:p>
                <a:pPr marL="0" indent="0">
                  <a:buNone/>
                </a:pPr>
                <a:r>
                  <a:rPr kumimoji="1" lang="en-US" altLang="zh-CN" sz="2000" b="0" dirty="0"/>
                  <a:t>            I=</a:t>
                </a:r>
                <a14:m>
                  <m:oMath xmlns:m="http://schemas.openxmlformats.org/officeDocument/2006/math">
                    <m:f>
                      <m:fPr>
                        <m:ctrlPr>
                          <a:rPr kumimoji="1" lang="en-US" altLang="zh-CN" sz="2000" b="0" i="1" smtClean="0">
                            <a:latin typeface="Cambria Math" panose="02040503050406030204" pitchFamily="18" charset="0"/>
                          </a:rPr>
                        </m:ctrlPr>
                      </m:fPr>
                      <m:num>
                        <m:r>
                          <m:rPr>
                            <m:sty m:val="p"/>
                          </m:rPr>
                          <a:rPr kumimoji="1" lang="en-US" altLang="zh-CN" sz="2000" b="0" i="1">
                            <a:latin typeface="Cambria Math" panose="02040503050406030204" pitchFamily="18" charset="0"/>
                          </a:rPr>
                          <m:t>R</m:t>
                        </m:r>
                        <m:r>
                          <a:rPr kumimoji="1" lang="en-US" altLang="zh-CN" sz="2000" b="0" i="1">
                            <a:latin typeface="Cambria Math" panose="02040503050406030204" pitchFamily="18" charset="0"/>
                          </a:rPr>
                          <m:t>+</m:t>
                        </m:r>
                        <m:r>
                          <m:rPr>
                            <m:sty m:val="p"/>
                          </m:rPr>
                          <a:rPr kumimoji="1" lang="en-US" altLang="zh-CN" sz="2000" b="0" i="1">
                            <a:latin typeface="Cambria Math" panose="02040503050406030204" pitchFamily="18" charset="0"/>
                          </a:rPr>
                          <m:t>G</m:t>
                        </m:r>
                        <m:r>
                          <a:rPr kumimoji="1" lang="en-US" altLang="zh-CN" sz="2000" b="0" i="1">
                            <a:latin typeface="Cambria Math" panose="02040503050406030204" pitchFamily="18" charset="0"/>
                          </a:rPr>
                          <m:t>+</m:t>
                        </m:r>
                        <m:r>
                          <m:rPr>
                            <m:sty m:val="p"/>
                          </m:rPr>
                          <a:rPr kumimoji="1" lang="en-US" altLang="zh-CN" sz="2000" b="0" i="1">
                            <a:latin typeface="Cambria Math" panose="02040503050406030204" pitchFamily="18" charset="0"/>
                          </a:rPr>
                          <m:t>B</m:t>
                        </m:r>
                      </m:num>
                      <m:den>
                        <m:r>
                          <a:rPr kumimoji="1" lang="en-US" altLang="zh-CN" sz="2000" b="0" i="1" smtClean="0">
                            <a:latin typeface="Cambria Math" panose="02040503050406030204" pitchFamily="18" charset="0"/>
                          </a:rPr>
                          <m:t>3</m:t>
                        </m:r>
                      </m:den>
                    </m:f>
                  </m:oMath>
                </a14:m>
                <a:endParaRPr kumimoji="1" lang="en-US" altLang="zh-CN" sz="2000" b="0" dirty="0"/>
              </a:p>
              <a:p>
                <a:pPr marL="0" indent="0">
                  <a:buNone/>
                </a:pPr>
                <a:r>
                  <a:rPr kumimoji="1" lang="en-US" altLang="zh-CN" sz="2000" b="0" dirty="0"/>
                  <a:t>            H=</a:t>
                </a:r>
                <a14:m>
                  <m:oMath xmlns:m="http://schemas.openxmlformats.org/officeDocument/2006/math">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360</m:t>
                        </m:r>
                      </m:den>
                    </m:f>
                    <m:r>
                      <a:rPr kumimoji="1" lang="en-US" altLang="zh-CN" sz="2000" b="0" i="1" smtClean="0">
                        <a:latin typeface="Cambria Math" panose="02040503050406030204" pitchFamily="18" charset="0"/>
                      </a:rPr>
                      <m:t>[90−</m:t>
                    </m:r>
                    <m:r>
                      <m:rPr>
                        <m:sty m:val="p"/>
                      </m:rPr>
                      <a:rPr kumimoji="1" lang="en-US" altLang="zh-CN" sz="2000" b="0" i="0" smtClean="0">
                        <a:latin typeface="Cambria Math" panose="02040503050406030204" pitchFamily="18" charset="0"/>
                      </a:rPr>
                      <m:t>arctan</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𝐹</m:t>
                    </m:r>
                    <m:r>
                      <a:rPr kumimoji="1" lang="en-US" altLang="zh-CN" sz="2000" b="0" i="1" smtClean="0">
                        <a:latin typeface="Cambria Math" panose="02040503050406030204" pitchFamily="18" charset="0"/>
                      </a:rPr>
                      <m:t>/</m:t>
                    </m:r>
                  </m:oMath>
                </a14:m>
                <a:r>
                  <a:rPr kumimoji="1" lang="zh-CN" altLang="en-US" sz="2000" b="0" dirty="0"/>
                  <a:t> </a:t>
                </a:r>
                <a14:m>
                  <m:oMath xmlns:m="http://schemas.openxmlformats.org/officeDocument/2006/math">
                    <m:rad>
                      <m:radPr>
                        <m:degHide m:val="on"/>
                        <m:ctrlPr>
                          <a:rPr kumimoji="1" lang="en-US" altLang="zh-CN" sz="2000" b="0" i="1" smtClean="0">
                            <a:latin typeface="Cambria Math" panose="02040503050406030204" pitchFamily="18" charset="0"/>
                          </a:rPr>
                        </m:ctrlPr>
                      </m:radPr>
                      <m:deg/>
                      <m:e>
                        <m:r>
                          <a:rPr kumimoji="1" lang="en-US" altLang="zh-CN" sz="2000" b="0" i="1" smtClean="0">
                            <a:latin typeface="Cambria Math" panose="02040503050406030204" pitchFamily="18" charset="0"/>
                          </a:rPr>
                          <m:t>3</m:t>
                        </m:r>
                      </m:e>
                    </m:rad>
                    <m:r>
                      <a:rPr kumimoji="1" lang="en-US" altLang="zh-CN" sz="2000" b="0" i="1" smtClean="0">
                        <a:latin typeface="Cambria Math" panose="02040503050406030204" pitchFamily="18" charset="0"/>
                      </a:rPr>
                      <m:t>)</m:t>
                    </m:r>
                    <m:r>
                      <a:rPr kumimoji="1" lang="en-US" altLang="zh-CN" sz="2000" b="0" i="1">
                        <a:latin typeface="Cambria Math" panose="02040503050406030204" pitchFamily="18" charset="0"/>
                      </a:rPr>
                      <m:t>+</m:t>
                    </m:r>
                    <m:r>
                      <a:rPr kumimoji="1" lang="en-US" altLang="zh-CN" sz="2000" b="0" i="1" smtClean="0">
                        <a:latin typeface="Cambria Math" panose="02040503050406030204" pitchFamily="18" charset="0"/>
                      </a:rPr>
                      <m:t>{0</m:t>
                    </m:r>
                    <m:r>
                      <a:rPr kumimoji="1" lang="zh-CN" altLang="en-US" sz="2000" b="0" i="1">
                        <a:latin typeface="Cambria Math" panose="02040503050406030204" pitchFamily="18" charset="0"/>
                      </a:rPr>
                      <m:t>，</m:t>
                    </m:r>
                    <m:r>
                      <m:rPr>
                        <m:sty m:val="p"/>
                      </m:rPr>
                      <a:rPr kumimoji="1" lang="en-US" altLang="zh-CN" sz="2000" b="0" i="1" smtClean="0">
                        <a:latin typeface="Cambria Math" panose="02040503050406030204" pitchFamily="18" charset="0"/>
                      </a:rPr>
                      <m:t>G</m:t>
                    </m:r>
                    <m:r>
                      <a:rPr kumimoji="1" lang="en-US" altLang="zh-CN" sz="2000" b="0" i="1" smtClean="0">
                        <a:latin typeface="Cambria Math" panose="02040503050406030204" pitchFamily="18" charset="0"/>
                      </a:rPr>
                      <m:t>&gt;</m:t>
                    </m:r>
                    <m:r>
                      <a:rPr kumimoji="1" lang="en-US" altLang="zh-CN" sz="2000" b="0" i="1" smtClean="0">
                        <a:latin typeface="Cambria Math" panose="02040503050406030204" pitchFamily="18" charset="0"/>
                      </a:rPr>
                      <m:t>𝐵</m:t>
                    </m:r>
                    <m:r>
                      <a:rPr kumimoji="1" lang="en-US" altLang="zh-CN" sz="2000" b="0" i="1" smtClean="0">
                        <a:latin typeface="Cambria Math" panose="02040503050406030204" pitchFamily="18" charset="0"/>
                      </a:rPr>
                      <m:t>;180;</m:t>
                    </m:r>
                    <m:r>
                      <a:rPr kumimoji="1" lang="en-US" altLang="zh-CN" sz="2000" b="0" i="1" smtClean="0">
                        <a:latin typeface="Cambria Math" panose="02040503050406030204" pitchFamily="18" charset="0"/>
                      </a:rPr>
                      <m:t>𝐺</m:t>
                    </m:r>
                    <m:r>
                      <a:rPr kumimoji="1" lang="en-US" altLang="zh-CN" sz="2000" b="0" i="1" smtClean="0">
                        <a:latin typeface="Cambria Math" panose="02040503050406030204" pitchFamily="18" charset="0"/>
                      </a:rPr>
                      <m:t>&lt;</m:t>
                    </m:r>
                    <m:r>
                      <a:rPr kumimoji="1" lang="en-US" altLang="zh-CN" sz="2000" b="0" i="1" smtClean="0">
                        <a:latin typeface="Cambria Math" panose="02040503050406030204" pitchFamily="18" charset="0"/>
                      </a:rPr>
                      <m:t>𝐵</m:t>
                    </m:r>
                    <m:r>
                      <a:rPr kumimoji="1" lang="en-US" altLang="zh-CN" sz="2000" b="0" i="1" smtClean="0">
                        <a:latin typeface="Cambria Math" panose="02040503050406030204" pitchFamily="18" charset="0"/>
                      </a:rPr>
                      <m:t>}]</m:t>
                    </m:r>
                  </m:oMath>
                </a14:m>
                <a:endParaRPr kumimoji="1" lang="en-US" altLang="zh-CN" sz="2000" b="0" dirty="0"/>
              </a:p>
              <a:p>
                <a:pPr marL="0" indent="0">
                  <a:buNone/>
                </a:pPr>
                <a:r>
                  <a:rPr kumimoji="1" lang="en-US" altLang="zh-CN" sz="2000" b="0" dirty="0"/>
                  <a:t>            </a:t>
                </a:r>
                <a14:m>
                  <m:oMath xmlns:m="http://schemas.openxmlformats.org/officeDocument/2006/math">
                    <m:r>
                      <m:rPr>
                        <m:sty m:val="p"/>
                      </m:rPr>
                      <a:rPr kumimoji="1" lang="en-US" altLang="zh-CN" sz="2000" b="0" i="0" smtClean="0">
                        <a:latin typeface="Cambria Math" panose="02040503050406030204" pitchFamily="18" charset="0"/>
                      </a:rPr>
                      <m:t>F</m:t>
                    </m:r>
                    <m:r>
                      <a:rPr kumimoji="1" lang="en-US" altLang="zh-CN" sz="2000" b="0" i="0"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2</m:t>
                        </m:r>
                        <m:r>
                          <a:rPr kumimoji="1" lang="en-US" altLang="zh-CN" sz="2000" b="0" i="1" smtClean="0">
                            <a:latin typeface="Cambria Math" panose="02040503050406030204" pitchFamily="18" charset="0"/>
                          </a:rPr>
                          <m:t>𝑅</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𝐺</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𝐵</m:t>
                        </m:r>
                      </m:num>
                      <m:den>
                        <m:r>
                          <a:rPr kumimoji="1" lang="en-US" altLang="zh-CN" sz="2000" b="0" i="1" smtClean="0">
                            <a:latin typeface="Cambria Math" panose="02040503050406030204" pitchFamily="18" charset="0"/>
                          </a:rPr>
                          <m:t>𝐺</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𝐵</m:t>
                        </m:r>
                      </m:den>
                    </m:f>
                  </m:oMath>
                </a14:m>
                <a:endParaRPr kumimoji="1" lang="en-US" altLang="zh-CN" sz="2000" b="0" dirty="0"/>
              </a:p>
              <a:p>
                <a:pPr marL="0" indent="0">
                  <a:buNone/>
                </a:pPr>
                <a:r>
                  <a:rPr kumimoji="1" lang="en-US" altLang="zh-CN" sz="2000" b="0" dirty="0"/>
                  <a:t>            S=1-[</a:t>
                </a:r>
                <a14:m>
                  <m:oMath xmlns:m="http://schemas.openxmlformats.org/officeDocument/2006/math">
                    <m:f>
                      <m:fPr>
                        <m:ctrlPr>
                          <a:rPr kumimoji="1" lang="en-US" altLang="zh-CN" sz="2000" b="0" i="1" smtClean="0">
                            <a:latin typeface="Cambria Math" panose="02040503050406030204" pitchFamily="18" charset="0"/>
                          </a:rPr>
                        </m:ctrlPr>
                      </m:fPr>
                      <m:num>
                        <m:r>
                          <m:rPr>
                            <m:sty m:val="p"/>
                          </m:rPr>
                          <a:rPr kumimoji="1" lang="en-US" altLang="zh-CN" sz="2000" b="0" i="0" smtClean="0">
                            <a:latin typeface="Cambria Math" panose="02040503050406030204" pitchFamily="18" charset="0"/>
                          </a:rPr>
                          <m:t>min</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𝑅</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𝐺</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𝐵</m:t>
                        </m:r>
                        <m:r>
                          <a:rPr kumimoji="1" lang="en-US" altLang="zh-CN" sz="2000" b="0" i="1" smtClean="0">
                            <a:latin typeface="Cambria Math" panose="02040503050406030204" pitchFamily="18" charset="0"/>
                          </a:rPr>
                          <m:t>)</m:t>
                        </m:r>
                      </m:num>
                      <m:den>
                        <m:r>
                          <a:rPr kumimoji="1" lang="en-US" altLang="zh-CN" sz="2000" b="0" i="1" smtClean="0">
                            <a:latin typeface="Cambria Math" panose="02040503050406030204" pitchFamily="18" charset="0"/>
                          </a:rPr>
                          <m:t>𝐼</m:t>
                        </m:r>
                      </m:den>
                    </m:f>
                  </m:oMath>
                </a14:m>
                <a:r>
                  <a:rPr kumimoji="1" lang="en-US" altLang="zh-CN" sz="2000" b="0" dirty="0"/>
                  <a:t>] </a:t>
                </a:r>
                <a:endParaRPr kumimoji="1" lang="zh-CN" altLang="en-US" sz="2000" b="0" dirty="0"/>
              </a:p>
              <a:p>
                <a:pPr marL="0" indent="0">
                  <a:buNone/>
                </a:pPr>
                <a:endParaRPr kumimoji="1" lang="zh-CN" altLang="en-US" sz="2000" b="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a:t>THANK YOU</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r>
              <a:rPr kumimoji="1" lang="en-US" altLang="zh-CN" sz="2400" dirty="0">
                <a:sym typeface="+mn-ea"/>
              </a:rPr>
              <a:t>2.1.2</a:t>
            </a:r>
            <a:r>
              <a:rPr kumimoji="1" lang="zh-CN" altLang="en-US" sz="2400" dirty="0">
                <a:sym typeface="+mn-ea"/>
              </a:rPr>
              <a:t> 图像情报处理的内容</a:t>
            </a:r>
            <a:r>
              <a:rPr kumimoji="1" lang="zh-CN" altLang="en-US" sz="2400" dirty="0">
                <a:solidFill>
                  <a:srgbClr val="FF0000"/>
                </a:solidFill>
                <a:sym typeface="+mn-ea"/>
              </a:rPr>
              <a:t>（有交叉）</a:t>
            </a:r>
          </a:p>
          <a:p>
            <a:pPr marL="0" indent="0">
              <a:buNone/>
            </a:pPr>
            <a:r>
              <a:rPr kumimoji="1" lang="en-US" altLang="zh-CN" sz="2200" dirty="0"/>
              <a:t>    1.</a:t>
            </a:r>
            <a:r>
              <a:rPr kumimoji="1" lang="zh-CN" altLang="en-US" sz="2200" dirty="0"/>
              <a:t>图像变换</a:t>
            </a:r>
            <a:endParaRPr kumimoji="1" lang="en-US" altLang="zh-CN" sz="2200" dirty="0"/>
          </a:p>
          <a:p>
            <a:pPr marL="0" indent="0">
              <a:buNone/>
            </a:pPr>
            <a:r>
              <a:rPr kumimoji="1" lang="en-US" altLang="zh-CN" sz="2200" b="0" dirty="0"/>
              <a:t> </a:t>
            </a:r>
            <a:r>
              <a:rPr kumimoji="1" lang="zh-CN" altLang="en-US" sz="2200" b="0" dirty="0"/>
              <a:t>   由于图像阵列很大，直接在空间域中进行处理，涉及的计算量很大，因此要采用各种</a:t>
            </a:r>
            <a:r>
              <a:rPr kumimoji="1" lang="zh-CN" altLang="en-US" sz="2200" b="0" dirty="0">
                <a:solidFill>
                  <a:srgbClr val="FF0000"/>
                </a:solidFill>
              </a:rPr>
              <a:t>图像变换</a:t>
            </a:r>
            <a:r>
              <a:rPr kumimoji="1" lang="zh-CN" altLang="en-US" sz="2200" b="0" dirty="0"/>
              <a:t>的方法，如</a:t>
            </a:r>
            <a:r>
              <a:rPr kumimoji="1" lang="zh-CN" altLang="en-US" sz="2200" b="0" dirty="0">
                <a:solidFill>
                  <a:srgbClr val="FF0000"/>
                </a:solidFill>
              </a:rPr>
              <a:t>傅里叶变换、离散余弦变换、离散小波变换</a:t>
            </a:r>
            <a:r>
              <a:rPr kumimoji="1" lang="zh-CN" altLang="en-US" sz="2200" b="0" dirty="0"/>
              <a:t>等间接处理技术，将空间域的处理转换为变换域的处理。例如</a:t>
            </a:r>
            <a:r>
              <a:rPr kumimoji="1" lang="zh-CN" altLang="en-US" sz="2200" b="0" dirty="0">
                <a:solidFill>
                  <a:srgbClr val="FF0000"/>
                </a:solidFill>
              </a:rPr>
              <a:t>傅里叶变换</a:t>
            </a:r>
            <a:r>
              <a:rPr kumimoji="1" lang="zh-CN" altLang="en-US" sz="2200" b="0" dirty="0"/>
              <a:t>可以在频域中进行数字滤波处理。目前新兴研究的</a:t>
            </a:r>
            <a:r>
              <a:rPr kumimoji="1" lang="zh-CN" altLang="en-US" sz="2200" b="0" dirty="0">
                <a:solidFill>
                  <a:srgbClr val="FF0000"/>
                </a:solidFill>
              </a:rPr>
              <a:t>小波变换</a:t>
            </a:r>
            <a:r>
              <a:rPr kumimoji="1" lang="zh-CN" altLang="en-US" sz="2200" b="0" dirty="0"/>
              <a:t>在时域和频域中都具有良好的</a:t>
            </a:r>
            <a:r>
              <a:rPr kumimoji="1" lang="zh-CN" altLang="en-US" sz="2200" b="0" dirty="0">
                <a:solidFill>
                  <a:srgbClr val="FF0000"/>
                </a:solidFill>
              </a:rPr>
              <a:t>局部化特征</a:t>
            </a:r>
            <a:r>
              <a:rPr kumimoji="1" lang="zh-CN" altLang="en-US" sz="2200" b="0" dirty="0"/>
              <a:t>，它在图像处理中也有着广泛而有效的应用。</a:t>
            </a:r>
            <a:r>
              <a:rPr kumimoji="1" lang="en-US" altLang="zh-CN" sz="2200" b="0" dirty="0"/>
              <a:t>    </a:t>
            </a:r>
            <a:r>
              <a:rPr kumimoji="1" lang="zh-CN" altLang="en-US" sz="2200" dirty="0">
                <a:solidFill>
                  <a:schemeClr val="tx1"/>
                </a:solidFill>
                <a:sym typeface="+mn-ea"/>
              </a:rPr>
              <a:t>  </a:t>
            </a:r>
            <a:endParaRPr kumimoji="1" lang="zh-CN" altLang="en-US" sz="2200" dirty="0">
              <a:solidFill>
                <a:schemeClr val="tx1"/>
              </a:solidFill>
            </a:endParaRPr>
          </a:p>
          <a:p>
            <a:pPr marL="0" lvl="1" indent="0">
              <a:buNone/>
            </a:pPr>
            <a:endParaRPr kumimoji="1" lang="zh-CN" altLang="en-US" sz="2200" dirty="0"/>
          </a:p>
          <a:p>
            <a:pPr marL="401955" lvl="1" indent="0">
              <a:buNone/>
            </a:pPr>
            <a:endParaRPr kumimoji="1" lang="zh-CN" altLang="en-US" sz="2200" dirty="0"/>
          </a:p>
          <a:p>
            <a:pPr marL="401955" lvl="1" indent="0">
              <a:buNone/>
            </a:pPr>
            <a:r>
              <a:rPr kumimoji="1" lang="en-US" altLang="zh-CN" sz="2200" dirty="0"/>
              <a:t>   </a:t>
            </a:r>
          </a:p>
          <a:p>
            <a:pPr marL="401955" lvl="1" indent="0">
              <a:buNone/>
            </a:pPr>
            <a:endParaRPr kumimoji="1" lang="en-US" altLang="zh-CN" sz="2200" dirty="0"/>
          </a:p>
          <a:p>
            <a:pPr marL="401955" lvl="1" indent="0">
              <a:buNone/>
            </a:pPr>
            <a:endParaRPr kumimoji="1" lang="en-US" altLang="zh-CN" sz="2200" dirty="0"/>
          </a:p>
        </p:txBody>
      </p:sp>
    </p:spTree>
    <p:extLst>
      <p:ext uri="{BB962C8B-B14F-4D97-AF65-F5344CB8AC3E}">
        <p14:creationId xmlns:p14="http://schemas.microsoft.com/office/powerpoint/2010/main" val="122559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6EE241-D841-4D86-8127-D96DE7DE6789}"/>
              </a:ext>
            </a:extLst>
          </p:cNvPr>
          <p:cNvSpPr>
            <a:spLocks noGrp="1"/>
          </p:cNvSpPr>
          <p:nvPr>
            <p:ph type="title"/>
          </p:nvPr>
        </p:nvSpPr>
        <p:spPr/>
        <p:txBody>
          <a:bodyPr/>
          <a:lstStyle/>
          <a:p>
            <a:r>
              <a:rPr lang="zh-CN" altLang="en-US" dirty="0"/>
              <a:t>傅里叶变换（</a:t>
            </a:r>
            <a:r>
              <a:rPr lang="en-US" altLang="zh-CN" dirty="0"/>
              <a:t>Fourier Transforms</a:t>
            </a:r>
            <a:r>
              <a:rPr lang="zh-CN" altLang="en-US" dirty="0"/>
              <a:t>）</a:t>
            </a:r>
          </a:p>
        </p:txBody>
      </p:sp>
      <p:sp>
        <p:nvSpPr>
          <p:cNvPr id="10" name="内容占位符 2">
            <a:extLst>
              <a:ext uri="{FF2B5EF4-FFF2-40B4-BE49-F238E27FC236}">
                <a16:creationId xmlns:a16="http://schemas.microsoft.com/office/drawing/2014/main" id="{8C0C852B-903D-4839-8489-F6ECB154D949}"/>
              </a:ext>
            </a:extLst>
          </p:cNvPr>
          <p:cNvSpPr>
            <a:spLocks noGrp="1"/>
          </p:cNvSpPr>
          <p:nvPr>
            <p:ph idx="1"/>
          </p:nvPr>
        </p:nvSpPr>
        <p:spPr/>
        <p:txBody>
          <a:bodyPr/>
          <a:lstStyle/>
          <a:p>
            <a:r>
              <a:rPr kumimoji="1" lang="zh-CN" altLang="en-US" sz="2400" dirty="0">
                <a:sym typeface="+mn-ea"/>
              </a:rPr>
              <a:t>离散余弦变换</a:t>
            </a:r>
            <a:endParaRPr kumimoji="1" lang="en-US" altLang="zh-CN" sz="2400" dirty="0">
              <a:sym typeface="+mn-ea"/>
            </a:endParaRPr>
          </a:p>
          <a:p>
            <a:pPr marL="0" indent="0">
              <a:buNone/>
            </a:pPr>
            <a:r>
              <a:rPr kumimoji="1" lang="en-US" altLang="zh-CN" sz="2400" dirty="0">
                <a:sym typeface="+mn-ea"/>
              </a:rPr>
              <a:t>Discrete cosine transform</a:t>
            </a:r>
            <a:endParaRPr kumimoji="1" lang="en-US" altLang="zh-CN" sz="2200" dirty="0"/>
          </a:p>
          <a:p>
            <a:pPr marL="401955" lvl="1" indent="0">
              <a:buNone/>
            </a:pPr>
            <a:endParaRPr kumimoji="1" lang="en-US" altLang="zh-CN" sz="2200" dirty="0"/>
          </a:p>
        </p:txBody>
      </p:sp>
      <p:pic>
        <p:nvPicPr>
          <p:cNvPr id="6" name="图片 5">
            <a:extLst>
              <a:ext uri="{FF2B5EF4-FFF2-40B4-BE49-F238E27FC236}">
                <a16:creationId xmlns:a16="http://schemas.microsoft.com/office/drawing/2014/main" id="{BE8D591F-1AD9-4780-860D-99CBEFC7F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0032" y="1152364"/>
            <a:ext cx="4248472" cy="4248472"/>
          </a:xfrm>
          <a:prstGeom prst="rect">
            <a:avLst/>
          </a:prstGeom>
        </p:spPr>
      </p:pic>
      <p:pic>
        <p:nvPicPr>
          <p:cNvPr id="1028" name="Picture 4" descr="\begin{table}\begin{center}&#10;\begin{displaymath}&#10;\begin{array}{\vert c\vert c\vert c\vert}&#10;\hline&#10;\multicolumn{3}{\vert c\vert}{\hbox{Time Duration}} \\&#10;\hline&#10;\hbox{Finite} &amp; \hbox{Infinite} &amp; \\&#10;\hline&#10;\hbox{Discrete FT (DFT)} &amp; \hbox{Discrete Time FT (DTFT)}&#10;&amp; \hbox{discr.}&#10;\\&#10;X(k)=\displaystyle\sum_{n=0}^{N-1} x(n)e^{-j\omega_k n}&#10;&amp; \displaystyle&#10;X(\omega)=\displaystyle\sum_{n=-\infty}^{+\infty} x(n)e^{-j\omega n}&#10;&amp; \hbox{time}&#10;\\&#10;k=0,1, \dots, N-1&#10;&amp; \omega \in ( - \pi, +\pi )&#10;&amp; \hbox{$n$}&#10;\\&#10;\hline&#10;\hbox{Fourier Series (FS)} &amp; \hbox{Fourier Transform (FT)}&#10;&amp; \hbox{cont.}&#10;\\&#10;X(k)=&#10;\displaystyle\int_0^Px(t)e^{-j\omega_kt}dt&#10;&amp; X(\omega)= \displaystyle\int_{-\infty}^{+\infty}x(t)e^{-j\omega t} dt&#10;&amp; \hbox{time}&#10;\\&#10;k = - \infty, \ldots, +\infty&#10;&amp; \omega \in ( - \infty, +\infty)&#10;&amp; \hbox{$t$}&#10;\\&#10;\hline&#10;\hbox{discrete freq. } k &amp; \hbox{continuous freq. } \omega &amp; \\&#10;\hline&#10;\end{array}\end{displaymath}&#10;\end{center}&#10;\end{table}">
            <a:extLst>
              <a:ext uri="{FF2B5EF4-FFF2-40B4-BE49-F238E27FC236}">
                <a16:creationId xmlns:a16="http://schemas.microsoft.com/office/drawing/2014/main" id="{31DBD3CF-C20F-4299-8DB6-3FB26DF099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052736"/>
            <a:ext cx="5184576" cy="2664296"/>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6" descr="X_k =&#10; \sum_{n=0}^{N-1} x_n \cos \left[\frac{\pi}{N} \left(n+\frac{1}{2}\right) k \right] \quad \quad k = 0, \dots, N-1.">
            <a:extLst>
              <a:ext uri="{FF2B5EF4-FFF2-40B4-BE49-F238E27FC236}">
                <a16:creationId xmlns:a16="http://schemas.microsoft.com/office/drawing/2014/main" id="{09F2021A-2203-40C6-B029-3A8D4FD2508B}"/>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形 12">
            <a:extLst>
              <a:ext uri="{FF2B5EF4-FFF2-40B4-BE49-F238E27FC236}">
                <a16:creationId xmlns:a16="http://schemas.microsoft.com/office/drawing/2014/main" id="{2E0C9899-663B-4651-A283-987989136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2590" y="5968832"/>
            <a:ext cx="5811578" cy="772536"/>
          </a:xfrm>
          <a:prstGeom prst="rect">
            <a:avLst/>
          </a:prstGeom>
        </p:spPr>
      </p:pic>
    </p:spTree>
    <p:extLst>
      <p:ext uri="{BB962C8B-B14F-4D97-AF65-F5344CB8AC3E}">
        <p14:creationId xmlns:p14="http://schemas.microsoft.com/office/powerpoint/2010/main" val="2927068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sym typeface="+mn-ea"/>
              </a:rPr>
              <a:t>图像变换</a:t>
            </a:r>
            <a:r>
              <a:rPr kumimoji="1" lang="en-US" altLang="zh-CN" dirty="0">
                <a:sym typeface="+mn-ea"/>
              </a:rPr>
              <a:t>——Image Transformation</a:t>
            </a:r>
            <a:endParaRPr kumimoji="1" lang="zh-CN" altLang="en-US" dirty="0"/>
          </a:p>
        </p:txBody>
      </p:sp>
      <p:sp>
        <p:nvSpPr>
          <p:cNvPr id="3" name="内容占位符 2"/>
          <p:cNvSpPr>
            <a:spLocks noGrp="1"/>
          </p:cNvSpPr>
          <p:nvPr>
            <p:ph idx="1"/>
          </p:nvPr>
        </p:nvSpPr>
        <p:spPr/>
        <p:txBody>
          <a:bodyPr>
            <a:normAutofit/>
          </a:bodyPr>
          <a:lstStyle/>
          <a:p>
            <a:pPr marL="0" indent="0">
              <a:buNone/>
            </a:pPr>
            <a:r>
              <a:rPr kumimoji="1" lang="zh-CN" altLang="en-US" sz="2200" b="0" dirty="0"/>
              <a:t>图像变换还包括传统的几何变换，如图像的</a:t>
            </a:r>
            <a:r>
              <a:rPr kumimoji="1" lang="zh-CN" altLang="en-US" sz="2200" b="0" dirty="0">
                <a:solidFill>
                  <a:srgbClr val="FF0000"/>
                </a:solidFill>
              </a:rPr>
              <a:t>缩放</a:t>
            </a:r>
            <a:r>
              <a:rPr kumimoji="1" lang="zh-CN" altLang="en-US" sz="2200" b="0" dirty="0"/>
              <a:t>、</a:t>
            </a:r>
            <a:r>
              <a:rPr kumimoji="1" lang="zh-CN" altLang="en-US" sz="2200" b="0" dirty="0">
                <a:solidFill>
                  <a:srgbClr val="FF0000"/>
                </a:solidFill>
              </a:rPr>
              <a:t>旋转</a:t>
            </a:r>
            <a:r>
              <a:rPr kumimoji="1" lang="zh-CN" altLang="en-US" sz="2200" b="0" dirty="0"/>
              <a:t>、</a:t>
            </a:r>
            <a:r>
              <a:rPr kumimoji="1" lang="zh-CN" altLang="en-US" sz="2200" b="0" dirty="0">
                <a:solidFill>
                  <a:srgbClr val="FF0000"/>
                </a:solidFill>
              </a:rPr>
              <a:t>平移</a:t>
            </a:r>
            <a:r>
              <a:rPr kumimoji="1" lang="zh-CN" altLang="en-US" sz="2200" b="0" dirty="0"/>
              <a:t>、</a:t>
            </a:r>
            <a:r>
              <a:rPr kumimoji="1" lang="zh-CN" altLang="en-US" sz="2200" b="0" dirty="0">
                <a:solidFill>
                  <a:srgbClr val="FF0000"/>
                </a:solidFill>
              </a:rPr>
              <a:t>投影变换</a:t>
            </a:r>
            <a:r>
              <a:rPr kumimoji="1" lang="zh-CN" altLang="en-US" sz="2200" b="0" dirty="0"/>
              <a:t>等。（</a:t>
            </a:r>
            <a:r>
              <a:rPr kumimoji="1" lang="en-US" altLang="zh-CN" sz="2200" b="0" dirty="0">
                <a:solidFill>
                  <a:srgbClr val="FF0000"/>
                </a:solidFill>
              </a:rPr>
              <a:t>Scale</a:t>
            </a:r>
            <a:r>
              <a:rPr kumimoji="1" lang="zh-CN" altLang="en-US" sz="2200" b="0" dirty="0">
                <a:solidFill>
                  <a:srgbClr val="FF0000"/>
                </a:solidFill>
              </a:rPr>
              <a:t>，</a:t>
            </a:r>
            <a:r>
              <a:rPr kumimoji="1" lang="en-US" altLang="zh-CN" sz="2200" b="0" dirty="0">
                <a:solidFill>
                  <a:srgbClr val="FF0000"/>
                </a:solidFill>
              </a:rPr>
              <a:t>rotate</a:t>
            </a:r>
            <a:r>
              <a:rPr kumimoji="1" lang="zh-CN" altLang="en-US" sz="2200" b="0" dirty="0">
                <a:solidFill>
                  <a:srgbClr val="FF0000"/>
                </a:solidFill>
              </a:rPr>
              <a:t>，</a:t>
            </a:r>
            <a:r>
              <a:rPr kumimoji="1" lang="en-US" altLang="zh-CN" sz="2200" b="0" dirty="0">
                <a:solidFill>
                  <a:srgbClr val="FF0000"/>
                </a:solidFill>
              </a:rPr>
              <a:t>shift</a:t>
            </a:r>
            <a:r>
              <a:rPr kumimoji="1" lang="zh-CN" altLang="en-US" sz="2200" b="0" dirty="0"/>
              <a:t>）</a:t>
            </a:r>
            <a:endParaRPr kumimoji="1" lang="en-US" altLang="zh-CN" sz="2200" b="0" dirty="0"/>
          </a:p>
          <a:p>
            <a:pPr marL="0" indent="0">
              <a:buNone/>
            </a:pPr>
            <a:r>
              <a:rPr kumimoji="1" lang="zh-CN" altLang="en-US" sz="2200" b="0" dirty="0"/>
              <a:t>安防监控的</a:t>
            </a:r>
            <a:r>
              <a:rPr kumimoji="1" lang="en-US" altLang="zh-CN" sz="2200" b="0" dirty="0"/>
              <a:t>PTZ</a:t>
            </a:r>
            <a:r>
              <a:rPr kumimoji="1" lang="zh-CN" altLang="en-US" sz="2200" b="0" dirty="0"/>
              <a:t>（ </a:t>
            </a:r>
            <a:r>
              <a:rPr kumimoji="1" lang="en-US" altLang="zh-CN" sz="2200" b="0" dirty="0"/>
              <a:t>Pan/Tilt/Zoom</a:t>
            </a:r>
            <a:r>
              <a:rPr kumimoji="1" lang="zh-CN" altLang="en-US" sz="2200" b="0" dirty="0"/>
              <a:t>）</a:t>
            </a:r>
            <a:endParaRPr kumimoji="1" lang="en-US" altLang="zh-CN" sz="2200" b="0" dirty="0"/>
          </a:p>
          <a:p>
            <a:pPr marL="401955" lvl="1" indent="0">
              <a:buNone/>
            </a:pPr>
            <a:r>
              <a:rPr kumimoji="1" lang="zh-CN" altLang="en-US" sz="2200" dirty="0"/>
              <a:t> 关于不变性的问题： 稳健的特征。</a:t>
            </a:r>
            <a:endParaRPr kumimoji="1" lang="en-US" altLang="zh-CN" sz="2200" dirty="0"/>
          </a:p>
        </p:txBody>
      </p:sp>
      <p:pic>
        <p:nvPicPr>
          <p:cNvPr id="2050" name="Picture 2" descr="https://www.mathworks.com/help/examples/images/win64/RotationFeatureMatchingExample_01.png">
            <a:extLst>
              <a:ext uri="{FF2B5EF4-FFF2-40B4-BE49-F238E27FC236}">
                <a16:creationId xmlns:a16="http://schemas.microsoft.com/office/drawing/2014/main" id="{9FD568F1-F6DD-40DE-81AF-6ED7C413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57103"/>
            <a:ext cx="4095750" cy="3324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mathworks.com/help/examples/images/win64/RotationFeatureMatchingExample_02.png">
            <a:extLst>
              <a:ext uri="{FF2B5EF4-FFF2-40B4-BE49-F238E27FC236}">
                <a16:creationId xmlns:a16="http://schemas.microsoft.com/office/drawing/2014/main" id="{F813510A-3822-4129-B0D1-7F7D86981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1740" y="3573016"/>
            <a:ext cx="400050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mathworks.com/help/examples/images/win64/RotationFeatureMatchingExample_03.png">
            <a:extLst>
              <a:ext uri="{FF2B5EF4-FFF2-40B4-BE49-F238E27FC236}">
                <a16:creationId xmlns:a16="http://schemas.microsoft.com/office/drawing/2014/main" id="{F33D4629-4DF3-4DE5-B949-2B2C89391F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754" y="1599629"/>
            <a:ext cx="4095750" cy="3324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2.1</a:t>
            </a:r>
            <a:r>
              <a:rPr kumimoji="1" lang="zh-CN" altLang="en-US" dirty="0">
                <a:sym typeface="+mn-ea"/>
              </a:rPr>
              <a:t> 图像情报处理基础</a:t>
            </a:r>
            <a:endParaRPr kumimoji="1" lang="zh-CN" altLang="en-US" dirty="0"/>
          </a:p>
        </p:txBody>
      </p:sp>
      <p:sp>
        <p:nvSpPr>
          <p:cNvPr id="3" name="内容占位符 2"/>
          <p:cNvSpPr>
            <a:spLocks noGrp="1"/>
          </p:cNvSpPr>
          <p:nvPr>
            <p:ph idx="1"/>
          </p:nvPr>
        </p:nvSpPr>
        <p:spPr/>
        <p:txBody>
          <a:bodyPr/>
          <a:lstStyle/>
          <a:p>
            <a:r>
              <a:rPr kumimoji="1" lang="en-US" altLang="zh-CN" sz="2200" dirty="0"/>
              <a:t>2.</a:t>
            </a:r>
            <a:r>
              <a:rPr kumimoji="1" lang="zh-CN" altLang="en-US" sz="2200" dirty="0"/>
              <a:t>图像增强（</a:t>
            </a:r>
            <a:r>
              <a:rPr kumimoji="1" lang="en-US" altLang="zh-CN" sz="2200" dirty="0"/>
              <a:t>Image Enhanced</a:t>
            </a:r>
            <a:r>
              <a:rPr kumimoji="1" lang="zh-CN" altLang="en-US" sz="2200" dirty="0"/>
              <a:t>）</a:t>
            </a:r>
            <a:endParaRPr kumimoji="1" lang="en-US" altLang="zh-CN" sz="2200" dirty="0"/>
          </a:p>
          <a:p>
            <a:pPr marL="0" indent="0">
              <a:buNone/>
            </a:pPr>
            <a:r>
              <a:rPr kumimoji="1" lang="en-US" altLang="zh-CN" sz="2200" dirty="0"/>
              <a:t>       </a:t>
            </a:r>
            <a:r>
              <a:rPr kumimoji="1" lang="zh-CN" altLang="en-US" sz="2200" b="0" dirty="0"/>
              <a:t>图像增强处理是指根据一定的要求，</a:t>
            </a:r>
            <a:r>
              <a:rPr kumimoji="1" lang="zh-CN" altLang="en-US" sz="2200" b="0" dirty="0">
                <a:solidFill>
                  <a:srgbClr val="FF0000"/>
                </a:solidFill>
              </a:rPr>
              <a:t>突出图像中感兴趣的信息，而减弱或去除不需要的信息，从而使得有用信息得到加强的信息处理方法</a:t>
            </a:r>
            <a:r>
              <a:rPr kumimoji="1" lang="zh-CN" altLang="en-US" sz="2200" b="0" dirty="0"/>
              <a:t>。图像增强不考虑图像质量下降的原因，只突出图像中感兴趣的部分。</a:t>
            </a:r>
            <a:r>
              <a:rPr kumimoji="1" lang="en-US" altLang="zh-CN" sz="2200" b="0" dirty="0"/>
              <a:t>       </a:t>
            </a:r>
            <a:endParaRPr kumimoji="1" lang="en-US" altLang="zh-CN" sz="2200" dirty="0"/>
          </a:p>
          <a:p>
            <a:pPr marL="0" indent="0">
              <a:buNone/>
            </a:pPr>
            <a:r>
              <a:rPr kumimoji="1" lang="en-US" altLang="zh-CN" sz="2200" dirty="0">
                <a:solidFill>
                  <a:schemeClr val="tx1"/>
                </a:solidFill>
              </a:rPr>
              <a:t>    </a:t>
            </a:r>
            <a:endParaRPr kumimoji="1" lang="zh-CN" altLang="en-US" sz="2200" dirty="0">
              <a:solidFill>
                <a:schemeClr val="tx1"/>
              </a:solidFill>
            </a:endParaRPr>
          </a:p>
          <a:p>
            <a:pPr marL="0" lvl="1" indent="0">
              <a:buNone/>
            </a:pPr>
            <a:endParaRPr kumimoji="1" lang="zh-CN" altLang="en-US" sz="2200" dirty="0"/>
          </a:p>
          <a:p>
            <a:pPr marL="401955" lvl="1" indent="0">
              <a:buNone/>
            </a:pPr>
            <a:endParaRPr kumimoji="1" lang="zh-CN" altLang="en-US" sz="2200" dirty="0"/>
          </a:p>
          <a:p>
            <a:pPr marL="401955" lvl="1" indent="0">
              <a:buNone/>
            </a:pPr>
            <a:r>
              <a:rPr kumimoji="1" lang="en-US" altLang="zh-CN" sz="2200" dirty="0"/>
              <a:t>   </a:t>
            </a:r>
          </a:p>
          <a:p>
            <a:pPr marL="401955" lvl="1" indent="0">
              <a:buNone/>
            </a:pPr>
            <a:endParaRPr kumimoji="1" lang="en-US" altLang="zh-CN" sz="2200" dirty="0"/>
          </a:p>
          <a:p>
            <a:pPr marL="401955" lvl="1" indent="0">
              <a:buNone/>
            </a:pPr>
            <a:endParaRPr kumimoji="1" lang="en-US" altLang="zh-CN" sz="22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429"/>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429"/>
</p:tagLst>
</file>

<file path=ppt/tags/tag3.xml><?xml version="1.0" encoding="utf-8"?>
<p:tagLst xmlns:a="http://schemas.openxmlformats.org/drawingml/2006/main" xmlns:r="http://schemas.openxmlformats.org/officeDocument/2006/relationships" xmlns:p="http://schemas.openxmlformats.org/presentationml/2006/main">
  <p:tag name="MH" val="20150923170952"/>
  <p:tag name="MH_LIBRARY" val="GRAPHIC"/>
  <p:tag name="KSO_WM_TEMPLATE_CATEGORY" val="custom"/>
  <p:tag name="KSO_WM_TEMPLATE_INDEX" val="429"/>
  <p:tag name="KSO_WM_TAG_VERSION" val="1.0"/>
  <p:tag name="KSO_WM_SLIDE_ID" val="custom429_32"/>
  <p:tag name="KSO_WM_SLIDE_INDEX" val="32"/>
  <p:tag name="KSO_WM_SLIDE_ITEM_CNT" val="1"/>
  <p:tag name="KSO_WM_SLIDE_LAYOUT" val="a"/>
  <p:tag name="KSO_WM_SLIDE_LAYOUT_CNT" val="1"/>
  <p:tag name="KSO_WM_SLIDE_TYPE" val="endPage"/>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429"/>
  <p:tag name="KSO_WM_UNIT_TYPE" val="a"/>
  <p:tag name="KSO_WM_UNIT_INDEX" val="1"/>
  <p:tag name="KSO_WM_UNIT_ID" val="custom429_32*a*1"/>
  <p:tag name="KSO_WM_UNIT_CLEAR" val="1"/>
  <p:tag name="KSO_WM_UNIT_LAYERLEVEL" val="1"/>
  <p:tag name="KSO_WM_UNIT_VALUE" val="21"/>
  <p:tag name="KSO_WM_UNIT_ISCONTENTSTITLE" val="0"/>
  <p:tag name="KSO_WM_UNIT_HIGHLIGHT" val="0"/>
  <p:tag name="KSO_WM_UNIT_COMPATIBLE" val="0"/>
  <p:tag name="KSO_WM_UNIT_PRESET_TEXT" val="THANK YOU"/>
</p:tagLst>
</file>

<file path=ppt/theme/theme1.xml><?xml version="1.0" encoding="utf-8"?>
<a:theme xmlns:a="http://schemas.openxmlformats.org/drawingml/2006/main" name="方正电子">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方正ITppt模版">
      <a:majorFont>
        <a:latin typeface="FrutigerNext LT Medium"/>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spcBef>
            <a:spcPct val="0"/>
          </a:spcBef>
          <a:spcAft>
            <a:spcPct val="0"/>
          </a:spcAft>
          <a:buClrTx/>
          <a:buSzTx/>
          <a:buFontTx/>
          <a:buNone/>
          <a:defRPr kumimoji="0" lang="en-US" sz="1400" b="0" i="0" u="none" strike="noStrike" cap="none" normalizeH="0" baseline="0" smtClean="0">
            <a:ln>
              <a:noFill/>
            </a:ln>
            <a:solidFill>
              <a:schemeClr val="bg1"/>
            </a:solidFill>
            <a:effectLst/>
            <a:latin typeface="FrutigerNext LT Regular"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spcBef>
            <a:spcPct val="0"/>
          </a:spcBef>
          <a:spcAft>
            <a:spcPct val="0"/>
          </a:spcAft>
          <a:buClrTx/>
          <a:buSzTx/>
          <a:buFontTx/>
          <a:buNone/>
          <a:defRPr kumimoji="0" lang="en-US" sz="1400" b="0" i="0" u="none" strike="noStrike" cap="none" normalizeH="0" baseline="0" smtClean="0">
            <a:ln>
              <a:noFill/>
            </a:ln>
            <a:solidFill>
              <a:schemeClr val="bg1"/>
            </a:solidFill>
            <a:effectLst/>
            <a:latin typeface="FrutigerNext LT Regular" pitchFamily="34" charset="0"/>
            <a:ea typeface="MS PGothic" panose="020B0600070205080204" pitchFamily="34" charset="-128"/>
          </a:defRPr>
        </a:defPPr>
      </a:lstStyle>
    </a:lnDef>
  </a:objectDefaults>
  <a:extraClrSchemeLst>
    <a:extraClrScheme>
      <a:clrScheme name="方正ITppt模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方正ITppt模版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方正ITppt模版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方正ITppt模版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方正ITppt模版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方正ITppt模版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方正ITppt模版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方正ITppt模版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方正ITppt模版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方正ITppt模版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方正ITppt模版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方正ITppt模版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方正ITppt模版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429.1">
      <a:dk1>
        <a:srgbClr val="3F3F3F"/>
      </a:dk1>
      <a:lt1>
        <a:srgbClr val="FFFFFF"/>
      </a:lt1>
      <a:dk2>
        <a:srgbClr val="3F3F3F"/>
      </a:dk2>
      <a:lt2>
        <a:srgbClr val="FFFFFF"/>
      </a:lt2>
      <a:accent1>
        <a:srgbClr val="0F8EC7"/>
      </a:accent1>
      <a:accent2>
        <a:srgbClr val="4BB4CD"/>
      </a:accent2>
      <a:accent3>
        <a:srgbClr val="547C8E"/>
      </a:accent3>
      <a:accent4>
        <a:srgbClr val="BB964D"/>
      </a:accent4>
      <a:accent5>
        <a:srgbClr val="66C8BC"/>
      </a:accent5>
      <a:accent6>
        <a:srgbClr val="666699"/>
      </a:accent6>
      <a:hlink>
        <a:srgbClr val="8C2D9F"/>
      </a:hlink>
      <a:folHlink>
        <a:srgbClr val="FF0066"/>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1349</TotalTime>
  <Words>3849</Words>
  <Application>Microsoft Office PowerPoint</Application>
  <PresentationFormat>全屏显示(4:3)</PresentationFormat>
  <Paragraphs>223</Paragraphs>
  <Slides>53</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53</vt:i4>
      </vt:variant>
    </vt:vector>
  </HeadingPairs>
  <TitlesOfParts>
    <vt:vector size="64" baseType="lpstr">
      <vt:lpstr>FrutigerNext LT Medium</vt:lpstr>
      <vt:lpstr>FrutigerNext LT Regular</vt:lpstr>
      <vt:lpstr>等线</vt:lpstr>
      <vt:lpstr>华文新魏</vt:lpstr>
      <vt:lpstr>微软雅黑</vt:lpstr>
      <vt:lpstr>Arial</vt:lpstr>
      <vt:lpstr>Calibri</vt:lpstr>
      <vt:lpstr>Cambria Math</vt:lpstr>
      <vt:lpstr>Wingdings</vt:lpstr>
      <vt:lpstr>方正电子</vt:lpstr>
      <vt:lpstr>1_Office 主题</vt:lpstr>
      <vt:lpstr>PowerPoint 演示文稿</vt:lpstr>
      <vt:lpstr>知识要点</vt:lpstr>
      <vt:lpstr>工具与参考</vt:lpstr>
      <vt:lpstr>2.1 图像情报处理基础</vt:lpstr>
      <vt:lpstr>2.1 图像情报处理基础</vt:lpstr>
      <vt:lpstr>2.1 图像情报处理基础</vt:lpstr>
      <vt:lpstr>傅里叶变换（Fourier Transforms）</vt:lpstr>
      <vt:lpstr>图像变换——Image Transformation</vt:lpstr>
      <vt:lpstr>2.1 图像情报处理基础</vt:lpstr>
      <vt:lpstr>2.1 图像情报处理基础</vt:lpstr>
      <vt:lpstr>2.图像增强</vt:lpstr>
      <vt:lpstr>3.图像编码压缩 image compression，coding</vt:lpstr>
      <vt:lpstr>图像恢复与重建（Image Resume, Restructure）</vt:lpstr>
      <vt:lpstr>图像恢复与重建（Image Resume, Restructure）</vt:lpstr>
      <vt:lpstr>图像恢复的一个例子</vt:lpstr>
      <vt:lpstr>超分辨率重建——热点</vt:lpstr>
      <vt:lpstr>2.1 图像分割 Image Segmentation</vt:lpstr>
      <vt:lpstr>街景的分割</vt:lpstr>
      <vt:lpstr>图像描述——Image Describe</vt:lpstr>
      <vt:lpstr>7.图像分类与识别(classification , recognition)</vt:lpstr>
      <vt:lpstr>图像分类的例子</vt:lpstr>
      <vt:lpstr>图像识别的例子</vt:lpstr>
      <vt:lpstr>情绪识别</vt:lpstr>
      <vt:lpstr>8、图像信息安全</vt:lpstr>
      <vt:lpstr>2.1 图像情报处理基础</vt:lpstr>
      <vt:lpstr>隐写（Steganography）</vt:lpstr>
      <vt:lpstr>2.1 图像情报处理基础</vt:lpstr>
      <vt:lpstr>2.1 图像情报处理基础</vt:lpstr>
      <vt:lpstr>2.1 图像情报处理基础</vt:lpstr>
      <vt:lpstr>2.1 图像情报处理基础</vt:lpstr>
      <vt:lpstr>2.1 图像情报处理基础</vt:lpstr>
      <vt:lpstr>2.2 图像特征提取</vt:lpstr>
      <vt:lpstr>矢量图（Vector Graphics）</vt:lpstr>
      <vt:lpstr>2.2 图像特征提取</vt:lpstr>
      <vt:lpstr>常用显示分辨率</vt:lpstr>
      <vt:lpstr>2.2 图像特征提取</vt:lpstr>
      <vt:lpstr>2.2 图像特征提取</vt:lpstr>
      <vt:lpstr>2.2 图像特征提取</vt:lpstr>
      <vt:lpstr>2.2 图像特征提取</vt:lpstr>
      <vt:lpstr>2.2 图像特征提取</vt:lpstr>
      <vt:lpstr>2.2 图像特征提取</vt:lpstr>
      <vt:lpstr>作业题（小作业）</vt:lpstr>
      <vt:lpstr>2.2 图像特征提取</vt:lpstr>
      <vt:lpstr>2.2 图像特征提取</vt:lpstr>
      <vt:lpstr>2.2 图像特征提取</vt:lpstr>
      <vt:lpstr>2.2 图像特征提取</vt:lpstr>
      <vt:lpstr> 1.RGB空间</vt:lpstr>
      <vt:lpstr>2.2 图像特征提取</vt:lpstr>
      <vt:lpstr>2.2 图像特征提取</vt:lpstr>
      <vt:lpstr>2.2 图像特征提取</vt:lpstr>
      <vt:lpstr>HSI颜色空间</vt:lpstr>
      <vt:lpstr>2.2 图像特征提取</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aihj</dc:creator>
  <cp:lastModifiedBy>Haojun Ai</cp:lastModifiedBy>
  <cp:revision>465</cp:revision>
  <dcterms:created xsi:type="dcterms:W3CDTF">2013-12-05T10:44:00Z</dcterms:created>
  <dcterms:modified xsi:type="dcterms:W3CDTF">2025-10-29T13:00:33Z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